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5765800" cy="3244850"/>
  <p:notesSz cx="5765800" cy="3244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808" y="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19303" y="773323"/>
            <a:ext cx="4927193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5B2C6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marL="107314">
              <a:lnSpc>
                <a:spcPct val="100000"/>
              </a:lnSpc>
              <a:spcBef>
                <a:spcPts val="229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rgbClr val="5B2C6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marL="107314">
              <a:lnSpc>
                <a:spcPct val="100000"/>
              </a:lnSpc>
              <a:spcBef>
                <a:spcPts val="229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rgbClr val="5B2C6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marL="107314">
              <a:lnSpc>
                <a:spcPct val="100000"/>
              </a:lnSpc>
              <a:spcBef>
                <a:spcPts val="229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rgbClr val="5B2C6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marL="107314">
              <a:lnSpc>
                <a:spcPct val="100000"/>
              </a:lnSpc>
              <a:spcBef>
                <a:spcPts val="229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marL="107314">
              <a:lnSpc>
                <a:spcPct val="100000"/>
              </a:lnSpc>
              <a:spcBef>
                <a:spcPts val="229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1174" y="121608"/>
            <a:ext cx="143999" cy="46801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21944" y="2722639"/>
            <a:ext cx="215996" cy="40801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50339" y="-6"/>
            <a:ext cx="2709652" cy="272263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68880" y="121607"/>
            <a:ext cx="1785240" cy="46801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303" y="761080"/>
            <a:ext cx="4927193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5B2C6E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9303" y="1165666"/>
            <a:ext cx="4655820" cy="1449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28957" y="2909232"/>
            <a:ext cx="228600" cy="2097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marL="107314">
              <a:lnSpc>
                <a:spcPct val="100000"/>
              </a:lnSpc>
              <a:spcBef>
                <a:spcPts val="229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lications-web.hcp.ma/DCN2022/Accueil.html" TargetMode="External"/><Relationship Id="rId2" Type="http://schemas.openxmlformats.org/officeDocument/2006/relationships/hyperlink" Target="https://www.hcp.ma/Comptes-nationaux_r338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5189" y="993303"/>
            <a:ext cx="3089910" cy="4032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450" spc="-275" dirty="0"/>
              <a:t>Comptes</a:t>
            </a:r>
            <a:r>
              <a:rPr sz="2450" spc="105" dirty="0"/>
              <a:t> </a:t>
            </a:r>
            <a:r>
              <a:rPr sz="2450" spc="-245" dirty="0"/>
              <a:t>Nationaux</a:t>
            </a:r>
            <a:r>
              <a:rPr sz="2450" spc="105" dirty="0"/>
              <a:t> </a:t>
            </a:r>
            <a:r>
              <a:rPr sz="2450" spc="-50" dirty="0"/>
              <a:t>:</a:t>
            </a:r>
            <a:endParaRPr sz="2450"/>
          </a:p>
        </p:txBody>
      </p:sp>
      <p:sp>
        <p:nvSpPr>
          <p:cNvPr id="3" name="object 3"/>
          <p:cNvSpPr txBox="1"/>
          <p:nvPr/>
        </p:nvSpPr>
        <p:spPr>
          <a:xfrm>
            <a:off x="650989" y="1367810"/>
            <a:ext cx="4458335" cy="49720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92735" marR="5080" indent="-280670">
              <a:lnSpc>
                <a:spcPts val="1650"/>
              </a:lnSpc>
              <a:spcBef>
                <a:spcPts val="500"/>
              </a:spcBef>
            </a:pPr>
            <a:r>
              <a:rPr sz="1700" dirty="0">
                <a:solidFill>
                  <a:srgbClr val="636363"/>
                </a:solidFill>
                <a:latin typeface="Calibri"/>
                <a:cs typeface="Calibri"/>
              </a:rPr>
              <a:t>Agrégats</a:t>
            </a:r>
            <a:r>
              <a:rPr sz="1700" spc="15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636363"/>
                </a:solidFill>
                <a:latin typeface="Calibri"/>
                <a:cs typeface="Calibri"/>
              </a:rPr>
              <a:t>pour</a:t>
            </a:r>
            <a:r>
              <a:rPr sz="1700" spc="15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spc="-25" dirty="0">
                <a:solidFill>
                  <a:srgbClr val="636363"/>
                </a:solidFill>
                <a:latin typeface="Calibri"/>
                <a:cs typeface="Calibri"/>
              </a:rPr>
              <a:t>l’évaluation</a:t>
            </a:r>
            <a:r>
              <a:rPr sz="1700" spc="20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636363"/>
                </a:solidFill>
                <a:latin typeface="Calibri"/>
                <a:cs typeface="Calibri"/>
              </a:rPr>
              <a:t>et</a:t>
            </a:r>
            <a:r>
              <a:rPr sz="1700" spc="15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636363"/>
                </a:solidFill>
                <a:latin typeface="Calibri"/>
                <a:cs typeface="Calibri"/>
              </a:rPr>
              <a:t>le</a:t>
            </a:r>
            <a:r>
              <a:rPr sz="1700" spc="15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636363"/>
                </a:solidFill>
                <a:latin typeface="Calibri"/>
                <a:cs typeface="Calibri"/>
              </a:rPr>
              <a:t>suivi</a:t>
            </a:r>
            <a:r>
              <a:rPr sz="1700" spc="20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636363"/>
                </a:solidFill>
                <a:latin typeface="Calibri"/>
                <a:cs typeface="Calibri"/>
              </a:rPr>
              <a:t>de</a:t>
            </a:r>
            <a:r>
              <a:rPr sz="1700" spc="15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636363"/>
                </a:solidFill>
                <a:latin typeface="Calibri"/>
                <a:cs typeface="Calibri"/>
              </a:rPr>
              <a:t>la</a:t>
            </a:r>
            <a:r>
              <a:rPr sz="1700" spc="15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636363"/>
                </a:solidFill>
                <a:latin typeface="Calibri"/>
                <a:cs typeface="Calibri"/>
              </a:rPr>
              <a:t>situation </a:t>
            </a:r>
            <a:r>
              <a:rPr sz="1700" spc="-65" dirty="0">
                <a:solidFill>
                  <a:srgbClr val="636363"/>
                </a:solidFill>
                <a:latin typeface="Calibri"/>
                <a:cs typeface="Calibri"/>
              </a:rPr>
              <a:t>économique</a:t>
            </a:r>
            <a:r>
              <a:rPr sz="1700" spc="25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spc="-30" dirty="0">
                <a:solidFill>
                  <a:srgbClr val="636363"/>
                </a:solidFill>
                <a:latin typeface="Calibri"/>
                <a:cs typeface="Calibri"/>
              </a:rPr>
              <a:t>nationale,</a:t>
            </a:r>
            <a:r>
              <a:rPr sz="1700" spc="25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spc="-45" dirty="0">
                <a:solidFill>
                  <a:srgbClr val="636363"/>
                </a:solidFill>
                <a:latin typeface="Calibri"/>
                <a:cs typeface="Calibri"/>
              </a:rPr>
              <a:t>sectorielle</a:t>
            </a:r>
            <a:r>
              <a:rPr sz="1700" spc="30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636363"/>
                </a:solidFill>
                <a:latin typeface="Calibri"/>
                <a:cs typeface="Calibri"/>
              </a:rPr>
              <a:t>et</a:t>
            </a:r>
            <a:r>
              <a:rPr sz="1700" spc="25" dirty="0">
                <a:solidFill>
                  <a:srgbClr val="636363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636363"/>
                </a:solidFill>
                <a:latin typeface="Calibri"/>
                <a:cs typeface="Calibri"/>
              </a:rPr>
              <a:t>régionale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47227" y="2131659"/>
            <a:ext cx="2265680" cy="480059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30"/>
              </a:spcBef>
            </a:pPr>
            <a:r>
              <a:rPr sz="1200" dirty="0">
                <a:solidFill>
                  <a:srgbClr val="5B2C6E"/>
                </a:solidFill>
                <a:latin typeface="Arial Black"/>
                <a:cs typeface="Arial Black"/>
              </a:rPr>
              <a:t>Dr.</a:t>
            </a:r>
            <a:r>
              <a:rPr sz="1200" spc="-7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95" dirty="0">
                <a:solidFill>
                  <a:srgbClr val="5B2C6E"/>
                </a:solidFill>
                <a:latin typeface="Arial Black"/>
                <a:cs typeface="Arial Black"/>
              </a:rPr>
              <a:t>Zafri</a:t>
            </a:r>
            <a:r>
              <a:rPr sz="1200" spc="-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0" dirty="0">
                <a:solidFill>
                  <a:srgbClr val="5B2C6E"/>
                </a:solidFill>
                <a:latin typeface="Arial Black"/>
                <a:cs typeface="Arial Black"/>
              </a:rPr>
              <a:t>Mustapha</a:t>
            </a:r>
            <a:endParaRPr sz="120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  <a:spcBef>
                <a:spcPts val="390"/>
              </a:spcBef>
            </a:pPr>
            <a:r>
              <a:rPr sz="1100" spc="-25" dirty="0">
                <a:latin typeface="Tahoma"/>
                <a:cs typeface="Tahoma"/>
              </a:rPr>
              <a:t>Directeur </a:t>
            </a:r>
            <a:r>
              <a:rPr sz="1100" spc="-40" dirty="0">
                <a:latin typeface="Tahoma"/>
                <a:cs typeface="Tahoma"/>
              </a:rPr>
              <a:t>de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la</a:t>
            </a:r>
            <a:r>
              <a:rPr sz="1100" spc="-20" dirty="0">
                <a:latin typeface="Tahoma"/>
                <a:cs typeface="Tahoma"/>
              </a:rPr>
              <a:t> Comptabilité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Nationale</a:t>
            </a:r>
            <a:endParaRPr sz="11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65" dirty="0"/>
              <a:t>Contenu</a:t>
            </a:r>
            <a:r>
              <a:rPr spc="70" dirty="0"/>
              <a:t> </a:t>
            </a:r>
            <a:r>
              <a:rPr spc="-254" dirty="0"/>
              <a:t>des</a:t>
            </a:r>
            <a:r>
              <a:rPr spc="75" dirty="0"/>
              <a:t> </a:t>
            </a:r>
            <a:r>
              <a:rPr spc="-225" dirty="0"/>
              <a:t>comptes</a:t>
            </a:r>
            <a:r>
              <a:rPr spc="75" dirty="0"/>
              <a:t> </a:t>
            </a:r>
            <a:r>
              <a:rPr spc="-170" dirty="0"/>
              <a:t>nationaux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229"/>
              </a:spcBef>
            </a:pPr>
            <a:r>
              <a:rPr spc="-50" dirty="0"/>
              <a:t>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9303" y="1055103"/>
            <a:ext cx="4283710" cy="1831339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200" spc="-155" dirty="0">
                <a:latin typeface="Arial Black"/>
                <a:cs typeface="Arial Black"/>
              </a:rPr>
              <a:t>Comptes</a:t>
            </a:r>
            <a:r>
              <a:rPr sz="1200" spc="70" dirty="0">
                <a:latin typeface="Arial Black"/>
                <a:cs typeface="Arial Black"/>
              </a:rPr>
              <a:t> </a:t>
            </a:r>
            <a:r>
              <a:rPr sz="1200" spc="-40" dirty="0">
                <a:latin typeface="Arial Black"/>
                <a:cs typeface="Arial Black"/>
              </a:rPr>
              <a:t>Satellites</a:t>
            </a:r>
            <a:endParaRPr sz="1200">
              <a:latin typeface="Arial Black"/>
              <a:cs typeface="Arial Black"/>
            </a:endParaRPr>
          </a:p>
          <a:p>
            <a:pPr marL="163830" indent="-151130">
              <a:lnSpc>
                <a:spcPct val="100000"/>
              </a:lnSpc>
              <a:spcBef>
                <a:spcPts val="590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40" dirty="0">
                <a:latin typeface="Tahoma"/>
                <a:cs typeface="Tahoma"/>
              </a:rPr>
              <a:t>Compte</a:t>
            </a:r>
            <a:r>
              <a:rPr sz="1200" spc="-30" dirty="0">
                <a:latin typeface="Tahoma"/>
                <a:cs typeface="Tahoma"/>
              </a:rPr>
              <a:t> Satellite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du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60" dirty="0">
                <a:latin typeface="Tahoma"/>
                <a:cs typeface="Tahoma"/>
              </a:rPr>
              <a:t>Tourisme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(CST)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0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40" dirty="0">
                <a:latin typeface="Tahoma"/>
                <a:cs typeface="Tahoma"/>
              </a:rPr>
              <a:t>Compte</a:t>
            </a:r>
            <a:r>
              <a:rPr sz="1200" spc="-5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Satellite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90" dirty="0">
                <a:latin typeface="Tahoma"/>
                <a:cs typeface="Tahoma"/>
              </a:rPr>
              <a:t>de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Forêt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5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40" dirty="0">
                <a:latin typeface="Tahoma"/>
                <a:cs typeface="Tahoma"/>
              </a:rPr>
              <a:t>Compte </a:t>
            </a:r>
            <a:r>
              <a:rPr sz="1200" spc="-30" dirty="0">
                <a:latin typeface="Tahoma"/>
                <a:cs typeface="Tahoma"/>
              </a:rPr>
              <a:t>Satellite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90" dirty="0">
                <a:latin typeface="Tahoma"/>
                <a:cs typeface="Tahoma"/>
              </a:rPr>
              <a:t>de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l’Emploi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(CSE)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5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40" dirty="0">
                <a:latin typeface="Tahoma"/>
                <a:cs typeface="Tahoma"/>
              </a:rPr>
              <a:t>Compte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Satellite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Ménages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(CSM)</a:t>
            </a:r>
            <a:endParaRPr sz="1200">
              <a:latin typeface="Tahoma"/>
              <a:cs typeface="Tahoma"/>
            </a:endParaRPr>
          </a:p>
          <a:p>
            <a:pPr marL="163195" marR="5080" indent="-151130">
              <a:lnSpc>
                <a:spcPct val="100000"/>
              </a:lnSpc>
              <a:spcBef>
                <a:spcPts val="300"/>
              </a:spcBef>
              <a:buClr>
                <a:srgbClr val="F16421"/>
              </a:buClr>
              <a:buFont typeface="Times New Roman"/>
              <a:buChar char="•"/>
              <a:tabLst>
                <a:tab pos="164465" algn="l"/>
              </a:tabLst>
            </a:pPr>
            <a:r>
              <a:rPr sz="1200" spc="-45" dirty="0">
                <a:latin typeface="Tahoma"/>
                <a:cs typeface="Tahoma"/>
              </a:rPr>
              <a:t>Autres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comptes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satellites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60" dirty="0">
                <a:latin typeface="Tahoma"/>
                <a:cs typeface="Tahoma"/>
              </a:rPr>
              <a:t>cours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finalisation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(ISBL,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45" dirty="0">
                <a:latin typeface="Tahoma"/>
                <a:cs typeface="Tahoma"/>
              </a:rPr>
              <a:t>Économie 	</a:t>
            </a:r>
            <a:r>
              <a:rPr sz="1200" spc="-10" dirty="0">
                <a:latin typeface="Tahoma"/>
                <a:cs typeface="Tahoma"/>
              </a:rPr>
              <a:t>numérique...)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10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50" dirty="0">
                <a:latin typeface="Tahoma"/>
                <a:cs typeface="Tahoma"/>
              </a:rPr>
              <a:t>Travaux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recherche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:</a:t>
            </a:r>
            <a:r>
              <a:rPr sz="1200" spc="-70" dirty="0">
                <a:latin typeface="Tahoma"/>
                <a:cs typeface="Tahoma"/>
              </a:rPr>
              <a:t> </a:t>
            </a:r>
            <a:r>
              <a:rPr sz="1200" spc="-60" dirty="0">
                <a:latin typeface="Tahoma"/>
                <a:cs typeface="Tahoma"/>
              </a:rPr>
              <a:t>Environnement,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eau,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culture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sports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75" dirty="0"/>
              <a:t>Calendrier</a:t>
            </a:r>
            <a:r>
              <a:rPr spc="80" dirty="0"/>
              <a:t> </a:t>
            </a:r>
            <a:r>
              <a:rPr spc="-225" dirty="0"/>
              <a:t>de</a:t>
            </a:r>
            <a:r>
              <a:rPr spc="85" dirty="0"/>
              <a:t> </a:t>
            </a:r>
            <a:r>
              <a:rPr spc="-185" dirty="0"/>
              <a:t>diffusions</a:t>
            </a:r>
            <a:r>
              <a:rPr spc="85" dirty="0"/>
              <a:t> </a:t>
            </a:r>
            <a:r>
              <a:rPr spc="-254" dirty="0"/>
              <a:t>des</a:t>
            </a:r>
            <a:r>
              <a:rPr spc="85" dirty="0"/>
              <a:t> </a:t>
            </a:r>
            <a:r>
              <a:rPr spc="-225" dirty="0"/>
              <a:t>comptes</a:t>
            </a:r>
            <a:r>
              <a:rPr spc="80" dirty="0"/>
              <a:t> </a:t>
            </a:r>
            <a:r>
              <a:rPr spc="-160" dirty="0"/>
              <a:t>nationaux</a:t>
            </a:r>
          </a:p>
        </p:txBody>
      </p:sp>
      <p:sp>
        <p:nvSpPr>
          <p:cNvPr id="3" name="object 3"/>
          <p:cNvSpPr/>
          <p:nvPr/>
        </p:nvSpPr>
        <p:spPr>
          <a:xfrm>
            <a:off x="568172" y="1241018"/>
            <a:ext cx="4624070" cy="0"/>
          </a:xfrm>
          <a:custGeom>
            <a:avLst/>
            <a:gdLst/>
            <a:ahLst/>
            <a:cxnLst/>
            <a:rect l="l" t="t" r="r" b="b"/>
            <a:pathLst>
              <a:path w="4624070">
                <a:moveTo>
                  <a:pt x="0" y="0"/>
                </a:moveTo>
                <a:lnTo>
                  <a:pt x="4623663" y="0"/>
                </a:lnTo>
              </a:path>
            </a:pathLst>
          </a:custGeom>
          <a:ln w="121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31380" y="1257965"/>
            <a:ext cx="30943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84350" algn="l"/>
              </a:tabLst>
            </a:pPr>
            <a:r>
              <a:rPr sz="1000" spc="-114" dirty="0">
                <a:solidFill>
                  <a:srgbClr val="5B2C6E"/>
                </a:solidFill>
                <a:latin typeface="Arial Black"/>
                <a:cs typeface="Arial Black"/>
              </a:rPr>
              <a:t>Type</a:t>
            </a:r>
            <a:r>
              <a:rPr sz="10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000" spc="-140" dirty="0">
                <a:solidFill>
                  <a:srgbClr val="5B2C6E"/>
                </a:solidFill>
                <a:latin typeface="Arial Black"/>
                <a:cs typeface="Arial Black"/>
              </a:rPr>
              <a:t>de</a:t>
            </a:r>
            <a:r>
              <a:rPr sz="1000" spc="40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000" spc="-10" dirty="0">
                <a:solidFill>
                  <a:srgbClr val="5B2C6E"/>
                </a:solidFill>
                <a:latin typeface="Arial Black"/>
                <a:cs typeface="Arial Black"/>
              </a:rPr>
              <a:t>compte</a:t>
            </a:r>
            <a:r>
              <a:rPr sz="1000" dirty="0">
                <a:solidFill>
                  <a:srgbClr val="5B2C6E"/>
                </a:solidFill>
                <a:latin typeface="Arial Black"/>
                <a:cs typeface="Arial Black"/>
              </a:rPr>
              <a:t>	</a:t>
            </a:r>
            <a:r>
              <a:rPr sz="1000" spc="-110" dirty="0">
                <a:solidFill>
                  <a:srgbClr val="5B2C6E"/>
                </a:solidFill>
                <a:latin typeface="Arial Black"/>
                <a:cs typeface="Arial Black"/>
              </a:rPr>
              <a:t>Période</a:t>
            </a:r>
            <a:r>
              <a:rPr sz="1000" spc="4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000" spc="-140" dirty="0">
                <a:solidFill>
                  <a:srgbClr val="5B2C6E"/>
                </a:solidFill>
                <a:latin typeface="Arial Black"/>
                <a:cs typeface="Arial Black"/>
              </a:rPr>
              <a:t>de</a:t>
            </a:r>
            <a:r>
              <a:rPr sz="1000" spc="50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000" spc="-95" dirty="0">
                <a:solidFill>
                  <a:srgbClr val="5B2C6E"/>
                </a:solidFill>
                <a:latin typeface="Arial Black"/>
                <a:cs typeface="Arial Black"/>
              </a:rPr>
              <a:t>publication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8172" y="1473504"/>
            <a:ext cx="4624070" cy="0"/>
          </a:xfrm>
          <a:custGeom>
            <a:avLst/>
            <a:gdLst/>
            <a:ahLst/>
            <a:cxnLst/>
            <a:rect l="l" t="t" r="r" b="b"/>
            <a:pathLst>
              <a:path w="4624070">
                <a:moveTo>
                  <a:pt x="0" y="0"/>
                </a:moveTo>
                <a:lnTo>
                  <a:pt x="4623663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31380" y="1488165"/>
            <a:ext cx="13862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5" dirty="0">
                <a:latin typeface="Tahoma"/>
                <a:cs typeface="Tahoma"/>
              </a:rPr>
              <a:t>Comptes</a:t>
            </a:r>
            <a:r>
              <a:rPr sz="1000" spc="-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provisoires</a:t>
            </a:r>
            <a:r>
              <a:rPr sz="100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(n-</a:t>
            </a:r>
            <a:r>
              <a:rPr sz="1000" spc="-25" dirty="0">
                <a:latin typeface="Tahoma"/>
                <a:cs typeface="Tahoma"/>
              </a:rPr>
              <a:t>1)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8172" y="2128443"/>
            <a:ext cx="4624070" cy="152400"/>
          </a:xfrm>
          <a:custGeom>
            <a:avLst/>
            <a:gdLst/>
            <a:ahLst/>
            <a:cxnLst/>
            <a:rect l="l" t="t" r="r" b="b"/>
            <a:pathLst>
              <a:path w="4624070" h="152400">
                <a:moveTo>
                  <a:pt x="4623663" y="0"/>
                </a:moveTo>
                <a:lnTo>
                  <a:pt x="1771827" y="0"/>
                </a:lnTo>
                <a:lnTo>
                  <a:pt x="0" y="0"/>
                </a:lnTo>
                <a:lnTo>
                  <a:pt x="0" y="151815"/>
                </a:lnTo>
                <a:lnTo>
                  <a:pt x="1771827" y="151815"/>
                </a:lnTo>
                <a:lnTo>
                  <a:pt x="4623663" y="151815"/>
                </a:lnTo>
                <a:lnTo>
                  <a:pt x="4623663" y="0"/>
                </a:lnTo>
                <a:close/>
              </a:path>
            </a:pathLst>
          </a:custGeom>
          <a:solidFill>
            <a:srgbClr val="EBE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403220" y="1488165"/>
            <a:ext cx="2725420" cy="784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25" dirty="0">
                <a:latin typeface="Tahoma"/>
                <a:cs typeface="Tahoma"/>
              </a:rPr>
              <a:t>Comptes</a:t>
            </a:r>
            <a:r>
              <a:rPr sz="1000" spc="-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des</a:t>
            </a:r>
            <a:r>
              <a:rPr sz="1000" dirty="0">
                <a:latin typeface="Tahoma"/>
                <a:cs typeface="Tahoma"/>
              </a:rPr>
              <a:t> B&amp;S et </a:t>
            </a:r>
            <a:r>
              <a:rPr sz="1000" spc="-25" dirty="0">
                <a:latin typeface="Tahoma"/>
                <a:cs typeface="Tahoma"/>
              </a:rPr>
              <a:t>Comptes</a:t>
            </a:r>
            <a:r>
              <a:rPr sz="1000" spc="-5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des</a:t>
            </a:r>
            <a:r>
              <a:rPr sz="1000" dirty="0">
                <a:latin typeface="Tahoma"/>
                <a:cs typeface="Tahoma"/>
              </a:rPr>
              <a:t> </a:t>
            </a:r>
            <a:r>
              <a:rPr sz="1000" spc="-50" dirty="0">
                <a:latin typeface="Tahoma"/>
                <a:cs typeface="Tahoma"/>
              </a:rPr>
              <a:t>branches</a:t>
            </a:r>
            <a:r>
              <a:rPr sz="100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d’acti- </a:t>
            </a:r>
            <a:r>
              <a:rPr sz="1000" spc="-20" dirty="0">
                <a:latin typeface="Tahoma"/>
                <a:cs typeface="Tahoma"/>
              </a:rPr>
              <a:t>vités</a:t>
            </a:r>
            <a:r>
              <a:rPr sz="1000" spc="-50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:</a:t>
            </a:r>
            <a:r>
              <a:rPr sz="1000" spc="-50" dirty="0">
                <a:latin typeface="Tahoma"/>
                <a:cs typeface="Tahoma"/>
              </a:rPr>
              <a:t> </a:t>
            </a:r>
            <a:r>
              <a:rPr sz="1000" spc="-30" dirty="0">
                <a:latin typeface="Tahoma"/>
                <a:cs typeface="Tahoma"/>
              </a:rPr>
              <a:t>début</a:t>
            </a:r>
            <a:r>
              <a:rPr sz="1000" spc="-4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Juin</a:t>
            </a:r>
            <a:endParaRPr sz="1000">
              <a:latin typeface="Tahoma"/>
              <a:cs typeface="Tahoma"/>
            </a:endParaRPr>
          </a:p>
          <a:p>
            <a:pPr marL="12700" marR="5080">
              <a:lnSpc>
                <a:spcPts val="1200"/>
              </a:lnSpc>
              <a:spcBef>
                <a:spcPts val="30"/>
              </a:spcBef>
            </a:pPr>
            <a:r>
              <a:rPr sz="1000" spc="-10" dirty="0">
                <a:latin typeface="Tahoma"/>
                <a:cs typeface="Tahoma"/>
              </a:rPr>
              <a:t>Comptes</a:t>
            </a:r>
            <a:r>
              <a:rPr sz="1000" spc="7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des</a:t>
            </a:r>
            <a:r>
              <a:rPr sz="1000" spc="7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secteurs</a:t>
            </a:r>
            <a:r>
              <a:rPr sz="1000" spc="70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institutionnels</a:t>
            </a:r>
            <a:r>
              <a:rPr sz="1000" spc="70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:</a:t>
            </a:r>
            <a:r>
              <a:rPr sz="1000" spc="70" dirty="0">
                <a:latin typeface="Tahoma"/>
                <a:cs typeface="Tahoma"/>
              </a:rPr>
              <a:t> </a:t>
            </a:r>
            <a:r>
              <a:rPr sz="1000" spc="-10" dirty="0">
                <a:latin typeface="Tahoma"/>
                <a:cs typeface="Tahoma"/>
              </a:rPr>
              <a:t>début</a:t>
            </a:r>
            <a:r>
              <a:rPr sz="1000" spc="70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Dé- </a:t>
            </a:r>
            <a:r>
              <a:rPr sz="1000" spc="-10" dirty="0">
                <a:latin typeface="Tahoma"/>
                <a:cs typeface="Tahoma"/>
              </a:rPr>
              <a:t>cembre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ts val="1150"/>
              </a:lnSpc>
            </a:pPr>
            <a:r>
              <a:rPr sz="1000" spc="-10" dirty="0">
                <a:latin typeface="Tahoma"/>
                <a:cs typeface="Tahoma"/>
              </a:rPr>
              <a:t>Début</a:t>
            </a:r>
            <a:r>
              <a:rPr sz="1000" spc="-4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Juin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1380" y="2095492"/>
            <a:ext cx="1565275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25" dirty="0">
                <a:latin typeface="Tahoma"/>
                <a:cs typeface="Tahoma"/>
              </a:rPr>
              <a:t>Comptes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semi-</a:t>
            </a:r>
            <a:r>
              <a:rPr sz="1000" spc="-25" dirty="0">
                <a:latin typeface="Tahoma"/>
                <a:cs typeface="Tahoma"/>
              </a:rPr>
              <a:t>définitifs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(n-</a:t>
            </a:r>
            <a:r>
              <a:rPr sz="1000" spc="-25" dirty="0">
                <a:latin typeface="Tahoma"/>
                <a:cs typeface="Tahoma"/>
              </a:rPr>
              <a:t>2) Comptes</a:t>
            </a:r>
            <a:r>
              <a:rPr sz="1000" spc="-1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définitifs</a:t>
            </a:r>
            <a:r>
              <a:rPr sz="1000" spc="-1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(n-</a:t>
            </a:r>
            <a:r>
              <a:rPr sz="1000" spc="-25" dirty="0">
                <a:latin typeface="Tahoma"/>
                <a:cs typeface="Tahoma"/>
              </a:rPr>
              <a:t>3)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68172" y="2432113"/>
            <a:ext cx="4624070" cy="304165"/>
          </a:xfrm>
          <a:custGeom>
            <a:avLst/>
            <a:gdLst/>
            <a:ahLst/>
            <a:cxnLst/>
            <a:rect l="l" t="t" r="r" b="b"/>
            <a:pathLst>
              <a:path w="4624070" h="304164">
                <a:moveTo>
                  <a:pt x="4623663" y="0"/>
                </a:moveTo>
                <a:lnTo>
                  <a:pt x="1771827" y="0"/>
                </a:lnTo>
                <a:lnTo>
                  <a:pt x="0" y="0"/>
                </a:lnTo>
                <a:lnTo>
                  <a:pt x="0" y="303644"/>
                </a:lnTo>
                <a:lnTo>
                  <a:pt x="1771827" y="303644"/>
                </a:lnTo>
                <a:lnTo>
                  <a:pt x="4623663" y="303644"/>
                </a:lnTo>
                <a:lnTo>
                  <a:pt x="4623663" y="0"/>
                </a:lnTo>
                <a:close/>
              </a:path>
            </a:pathLst>
          </a:custGeom>
          <a:solidFill>
            <a:srgbClr val="EBE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403220" y="2247320"/>
            <a:ext cx="612775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Début</a:t>
            </a:r>
            <a:r>
              <a:rPr sz="1000" spc="-45" dirty="0">
                <a:latin typeface="Tahoma"/>
                <a:cs typeface="Tahoma"/>
              </a:rPr>
              <a:t> </a:t>
            </a:r>
            <a:r>
              <a:rPr sz="1000" spc="-20" dirty="0">
                <a:latin typeface="Tahoma"/>
                <a:cs typeface="Tahoma"/>
              </a:rPr>
              <a:t>Juin </a:t>
            </a:r>
            <a:r>
              <a:rPr sz="1000" spc="-10" dirty="0">
                <a:latin typeface="Tahoma"/>
                <a:cs typeface="Tahoma"/>
              </a:rPr>
              <a:t>Octobre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1380" y="2399149"/>
            <a:ext cx="1645920" cy="481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30" dirty="0">
                <a:latin typeface="Tahoma"/>
                <a:cs typeface="Tahoma"/>
              </a:rPr>
              <a:t>Comptes </a:t>
            </a:r>
            <a:r>
              <a:rPr sz="1000" spc="-25" dirty="0">
                <a:latin typeface="Tahoma"/>
                <a:cs typeface="Tahoma"/>
              </a:rPr>
              <a:t>satellites </a:t>
            </a:r>
            <a:r>
              <a:rPr sz="1000" spc="-10" dirty="0">
                <a:latin typeface="Tahoma"/>
                <a:cs typeface="Tahoma"/>
              </a:rPr>
              <a:t>du</a:t>
            </a:r>
            <a:r>
              <a:rPr sz="1000" spc="-25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tourisme </a:t>
            </a:r>
            <a:r>
              <a:rPr sz="1000" spc="-35" dirty="0">
                <a:latin typeface="Tahoma"/>
                <a:cs typeface="Tahoma"/>
              </a:rPr>
              <a:t>(n-1)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ts val="1190"/>
              </a:lnSpc>
            </a:pPr>
            <a:r>
              <a:rPr sz="1000" spc="-25" dirty="0">
                <a:latin typeface="Tahoma"/>
                <a:cs typeface="Tahoma"/>
              </a:rPr>
              <a:t>Comptes</a:t>
            </a:r>
            <a:r>
              <a:rPr sz="1000" spc="-20" dirty="0">
                <a:latin typeface="Tahoma"/>
                <a:cs typeface="Tahoma"/>
              </a:rPr>
              <a:t> </a:t>
            </a:r>
            <a:r>
              <a:rPr sz="1000" spc="-40" dirty="0">
                <a:latin typeface="Tahoma"/>
                <a:cs typeface="Tahoma"/>
              </a:rPr>
              <a:t>régionaux</a:t>
            </a:r>
            <a:r>
              <a:rPr sz="1000" spc="-15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(n-</a:t>
            </a:r>
            <a:r>
              <a:rPr sz="1000" spc="-25" dirty="0">
                <a:latin typeface="Tahoma"/>
                <a:cs typeface="Tahoma"/>
              </a:rPr>
              <a:t>2)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68172" y="2887586"/>
            <a:ext cx="1772285" cy="152400"/>
          </a:xfrm>
          <a:custGeom>
            <a:avLst/>
            <a:gdLst/>
            <a:ahLst/>
            <a:cxnLst/>
            <a:rect l="l" t="t" r="r" b="b"/>
            <a:pathLst>
              <a:path w="1772285" h="152400">
                <a:moveTo>
                  <a:pt x="1771827" y="0"/>
                </a:moveTo>
                <a:lnTo>
                  <a:pt x="0" y="0"/>
                </a:lnTo>
                <a:lnTo>
                  <a:pt x="0" y="151828"/>
                </a:lnTo>
                <a:lnTo>
                  <a:pt x="1771827" y="151828"/>
                </a:lnTo>
                <a:lnTo>
                  <a:pt x="1771827" y="0"/>
                </a:lnTo>
                <a:close/>
              </a:path>
            </a:pathLst>
          </a:custGeom>
          <a:solidFill>
            <a:srgbClr val="EBE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31380" y="2854647"/>
            <a:ext cx="11068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5" dirty="0">
                <a:latin typeface="Tahoma"/>
                <a:cs typeface="Tahoma"/>
              </a:rPr>
              <a:t>Comptes</a:t>
            </a:r>
            <a:r>
              <a:rPr sz="1000" spc="-4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trimestriels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340000" y="2887586"/>
            <a:ext cx="2852420" cy="152400"/>
          </a:xfrm>
          <a:custGeom>
            <a:avLst/>
            <a:gdLst/>
            <a:ahLst/>
            <a:cxnLst/>
            <a:rect l="l" t="t" r="r" b="b"/>
            <a:pathLst>
              <a:path w="2852420" h="152400">
                <a:moveTo>
                  <a:pt x="2851835" y="0"/>
                </a:moveTo>
                <a:lnTo>
                  <a:pt x="0" y="0"/>
                </a:lnTo>
                <a:lnTo>
                  <a:pt x="0" y="151828"/>
                </a:lnTo>
                <a:lnTo>
                  <a:pt x="2851835" y="151828"/>
                </a:lnTo>
                <a:lnTo>
                  <a:pt x="2851835" y="0"/>
                </a:lnTo>
                <a:close/>
              </a:path>
            </a:pathLst>
          </a:custGeom>
          <a:solidFill>
            <a:srgbClr val="EBE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403220" y="2702818"/>
            <a:ext cx="1401445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Septembre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ts val="1200"/>
              </a:lnSpc>
            </a:pPr>
            <a:r>
              <a:rPr sz="1000" spc="-20" dirty="0">
                <a:latin typeface="Tahoma"/>
                <a:cs typeface="Tahoma"/>
              </a:rPr>
              <a:t>90</a:t>
            </a:r>
            <a:r>
              <a:rPr sz="1000" spc="-50" dirty="0">
                <a:latin typeface="Tahoma"/>
                <a:cs typeface="Tahoma"/>
              </a:rPr>
              <a:t> </a:t>
            </a:r>
            <a:r>
              <a:rPr sz="1000" spc="-35" dirty="0">
                <a:latin typeface="Tahoma"/>
                <a:cs typeface="Tahoma"/>
              </a:rPr>
              <a:t>jours</a:t>
            </a:r>
            <a:r>
              <a:rPr sz="1000" spc="-40" dirty="0">
                <a:latin typeface="Tahoma"/>
                <a:cs typeface="Tahoma"/>
              </a:rPr>
              <a:t> </a:t>
            </a:r>
            <a:r>
              <a:rPr sz="1000" spc="-55" dirty="0">
                <a:latin typeface="Tahoma"/>
                <a:cs typeface="Tahoma"/>
              </a:rPr>
              <a:t>après</a:t>
            </a:r>
            <a:r>
              <a:rPr sz="1000" spc="-20" dirty="0">
                <a:latin typeface="Tahoma"/>
                <a:cs typeface="Tahoma"/>
              </a:rPr>
              <a:t> </a:t>
            </a:r>
            <a:r>
              <a:rPr sz="1000" dirty="0">
                <a:latin typeface="Tahoma"/>
                <a:cs typeface="Tahoma"/>
              </a:rPr>
              <a:t>le</a:t>
            </a:r>
            <a:r>
              <a:rPr sz="1000" spc="-35" dirty="0">
                <a:latin typeface="Tahoma"/>
                <a:cs typeface="Tahoma"/>
              </a:rPr>
              <a:t> </a:t>
            </a:r>
            <a:r>
              <a:rPr sz="1000" spc="-25" dirty="0">
                <a:latin typeface="Tahoma"/>
                <a:cs typeface="Tahoma"/>
              </a:rPr>
              <a:t>trimestre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68172" y="3072460"/>
            <a:ext cx="4624070" cy="0"/>
          </a:xfrm>
          <a:custGeom>
            <a:avLst/>
            <a:gdLst/>
            <a:ahLst/>
            <a:cxnLst/>
            <a:rect l="l" t="t" r="r" b="b"/>
            <a:pathLst>
              <a:path w="4624070">
                <a:moveTo>
                  <a:pt x="0" y="0"/>
                </a:moveTo>
                <a:lnTo>
                  <a:pt x="4623663" y="0"/>
                </a:lnTo>
              </a:path>
            </a:pathLst>
          </a:custGeom>
          <a:ln w="121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454357" y="2926186"/>
            <a:ext cx="1651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95" dirty="0">
                <a:solidFill>
                  <a:srgbClr val="FFFFFF"/>
                </a:solidFill>
                <a:latin typeface="Arial Black"/>
                <a:cs typeface="Arial Black"/>
              </a:rPr>
              <a:t>10</a:t>
            </a:r>
            <a:endParaRPr sz="1000">
              <a:latin typeface="Arial Black"/>
              <a:cs typeface="Arial Black"/>
            </a:endParaRP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303" y="763480"/>
            <a:ext cx="3279775" cy="288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45" dirty="0"/>
              <a:t>Diffusion</a:t>
            </a:r>
            <a:r>
              <a:rPr spc="70" dirty="0"/>
              <a:t> </a:t>
            </a:r>
            <a:r>
              <a:rPr spc="-254" dirty="0"/>
              <a:t>des</a:t>
            </a:r>
            <a:r>
              <a:rPr spc="75" dirty="0"/>
              <a:t> </a:t>
            </a:r>
            <a:r>
              <a:rPr spc="-225" dirty="0"/>
              <a:t>comptes</a:t>
            </a:r>
            <a:r>
              <a:rPr spc="75" dirty="0"/>
              <a:t> </a:t>
            </a:r>
            <a:r>
              <a:rPr spc="-165" dirty="0"/>
              <a:t>nationaux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0563" y="1173808"/>
            <a:ext cx="2849880" cy="126809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spc="-40" dirty="0">
                <a:latin typeface="Tahoma"/>
                <a:cs typeface="Tahoma"/>
              </a:rPr>
              <a:t>L’ensemble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60" dirty="0">
                <a:latin typeface="Tahoma"/>
                <a:cs typeface="Tahoma"/>
              </a:rPr>
              <a:t>des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comptes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50" dirty="0">
                <a:latin typeface="Tahoma"/>
                <a:cs typeface="Tahoma"/>
              </a:rPr>
              <a:t>élaborés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par</a:t>
            </a:r>
            <a:r>
              <a:rPr sz="1100" spc="-2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la</a:t>
            </a:r>
            <a:r>
              <a:rPr sz="1100" spc="-25" dirty="0">
                <a:latin typeface="Tahoma"/>
                <a:cs typeface="Tahoma"/>
              </a:rPr>
              <a:t> CN, </a:t>
            </a:r>
            <a:r>
              <a:rPr sz="1100" spc="-60" dirty="0">
                <a:latin typeface="Tahoma"/>
                <a:cs typeface="Tahoma"/>
              </a:rPr>
              <a:t>accompagnés</a:t>
            </a:r>
            <a:r>
              <a:rPr sz="1100" spc="-30" dirty="0">
                <a:latin typeface="Tahoma"/>
                <a:cs typeface="Tahoma"/>
              </a:rPr>
              <a:t> </a:t>
            </a:r>
            <a:r>
              <a:rPr sz="1100" spc="-40" dirty="0">
                <a:latin typeface="Tahoma"/>
                <a:cs typeface="Tahoma"/>
              </a:rPr>
              <a:t>de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leurs</a:t>
            </a:r>
            <a:r>
              <a:rPr sz="1100" spc="-25" dirty="0">
                <a:latin typeface="Tahoma"/>
                <a:cs typeface="Tahoma"/>
              </a:rPr>
              <a:t> </a:t>
            </a:r>
            <a:r>
              <a:rPr sz="1100" spc="-55" dirty="0">
                <a:latin typeface="Tahoma"/>
                <a:cs typeface="Tahoma"/>
              </a:rPr>
              <a:t>métadonnées</a:t>
            </a:r>
            <a:r>
              <a:rPr sz="1100" spc="-3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descriptives </a:t>
            </a:r>
            <a:r>
              <a:rPr sz="1100" spc="-30" dirty="0">
                <a:latin typeface="Tahoma"/>
                <a:cs typeface="Tahoma"/>
              </a:rPr>
              <a:t>(définitions,</a:t>
            </a:r>
            <a:r>
              <a:rPr sz="1100" dirty="0">
                <a:latin typeface="Tahoma"/>
                <a:cs typeface="Tahoma"/>
              </a:rPr>
              <a:t> </a:t>
            </a:r>
            <a:r>
              <a:rPr sz="1100" spc="-30" dirty="0">
                <a:latin typeface="Tahoma"/>
                <a:cs typeface="Tahoma"/>
              </a:rPr>
              <a:t>classifications,</a:t>
            </a:r>
            <a:r>
              <a:rPr sz="1100" dirty="0">
                <a:latin typeface="Tahoma"/>
                <a:cs typeface="Tahoma"/>
              </a:rPr>
              <a:t> </a:t>
            </a:r>
            <a:r>
              <a:rPr sz="1100" spc="-45" dirty="0">
                <a:latin typeface="Tahoma"/>
                <a:cs typeface="Tahoma"/>
              </a:rPr>
              <a:t>méthodologies</a:t>
            </a:r>
            <a:r>
              <a:rPr sz="110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et </a:t>
            </a:r>
            <a:r>
              <a:rPr sz="1100" spc="-60" dirty="0">
                <a:latin typeface="Tahoma"/>
                <a:cs typeface="Tahoma"/>
              </a:rPr>
              <a:t>sources</a:t>
            </a:r>
            <a:r>
              <a:rPr sz="1100" spc="-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statistiques),</a:t>
            </a:r>
            <a:r>
              <a:rPr sz="1100" spc="-1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fait</a:t>
            </a:r>
            <a:r>
              <a:rPr sz="1100" spc="-1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l’objet</a:t>
            </a:r>
            <a:r>
              <a:rPr sz="1100" spc="-1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d’une</a:t>
            </a:r>
            <a:r>
              <a:rPr sz="1100" spc="-10" dirty="0">
                <a:latin typeface="Tahoma"/>
                <a:cs typeface="Tahoma"/>
              </a:rPr>
              <a:t> diffusion </a:t>
            </a:r>
            <a:r>
              <a:rPr sz="1100" spc="-45" dirty="0">
                <a:latin typeface="Tahoma"/>
                <a:cs typeface="Tahoma"/>
              </a:rPr>
              <a:t>régulière </a:t>
            </a:r>
            <a:r>
              <a:rPr sz="1100" dirty="0">
                <a:latin typeface="Tahoma"/>
                <a:cs typeface="Tahoma"/>
              </a:rPr>
              <a:t>et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-35" dirty="0">
                <a:latin typeface="Tahoma"/>
                <a:cs typeface="Tahoma"/>
              </a:rPr>
              <a:t>structurée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sur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le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site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oﬀiciel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du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HCP.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spc="-125" dirty="0">
                <a:solidFill>
                  <a:srgbClr val="5B2C6E"/>
                </a:solidFill>
                <a:latin typeface="Arial Black"/>
                <a:cs typeface="Arial Black"/>
              </a:rPr>
              <a:t>Ils</a:t>
            </a:r>
            <a:r>
              <a:rPr sz="1100" spc="6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100" spc="-135" dirty="0">
                <a:solidFill>
                  <a:srgbClr val="5B2C6E"/>
                </a:solidFill>
                <a:latin typeface="Arial Black"/>
                <a:cs typeface="Arial Black"/>
              </a:rPr>
              <a:t>sont</a:t>
            </a:r>
            <a:r>
              <a:rPr sz="1100" spc="6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100" spc="-185" dirty="0">
                <a:solidFill>
                  <a:srgbClr val="5B2C6E"/>
                </a:solidFill>
                <a:latin typeface="Arial Black"/>
                <a:cs typeface="Arial Black"/>
              </a:rPr>
              <a:t>accessibles</a:t>
            </a:r>
            <a:r>
              <a:rPr sz="1100" spc="6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100" spc="-175" dirty="0">
                <a:solidFill>
                  <a:srgbClr val="5B2C6E"/>
                </a:solidFill>
                <a:latin typeface="Arial Black"/>
                <a:cs typeface="Arial Black"/>
              </a:rPr>
              <a:t>à</a:t>
            </a:r>
            <a:r>
              <a:rPr sz="1100" spc="6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100" spc="-145" dirty="0">
                <a:solidFill>
                  <a:srgbClr val="5B2C6E"/>
                </a:solidFill>
                <a:latin typeface="Arial Black"/>
                <a:cs typeface="Arial Black"/>
              </a:rPr>
              <a:t>l’adresse</a:t>
            </a:r>
            <a:r>
              <a:rPr sz="1100" spc="6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100" spc="-50" dirty="0">
                <a:solidFill>
                  <a:srgbClr val="5B2C6E"/>
                </a:solidFill>
                <a:latin typeface="Arial Black"/>
                <a:cs typeface="Arial Black"/>
              </a:rPr>
              <a:t>: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8330" y="2456662"/>
            <a:ext cx="2866390" cy="344170"/>
          </a:xfrm>
          <a:custGeom>
            <a:avLst/>
            <a:gdLst/>
            <a:ahLst/>
            <a:cxnLst/>
            <a:rect l="l" t="t" r="r" b="b"/>
            <a:pathLst>
              <a:path w="2866390" h="344169">
                <a:moveTo>
                  <a:pt x="2865882" y="0"/>
                </a:moveTo>
                <a:lnTo>
                  <a:pt x="0" y="0"/>
                </a:lnTo>
                <a:lnTo>
                  <a:pt x="0" y="343649"/>
                </a:lnTo>
                <a:lnTo>
                  <a:pt x="2865882" y="343649"/>
                </a:lnTo>
                <a:lnTo>
                  <a:pt x="28658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5803" y="2454135"/>
            <a:ext cx="2871470" cy="349250"/>
          </a:xfrm>
          <a:prstGeom prst="rect">
            <a:avLst/>
          </a:prstGeom>
          <a:ln w="5060">
            <a:solidFill>
              <a:srgbClr val="F16421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538480" marR="530860" indent="265430">
              <a:lnSpc>
                <a:spcPct val="100000"/>
              </a:lnSpc>
              <a:spcBef>
                <a:spcPts val="10"/>
              </a:spcBef>
            </a:pPr>
            <a:r>
              <a:rPr sz="1000" spc="-10" dirty="0">
                <a:solidFill>
                  <a:srgbClr val="F16421"/>
                </a:solidFill>
                <a:latin typeface="Palatino Linotype"/>
                <a:cs typeface="Palatino Linotype"/>
                <a:hlinkClick r:id="rId2"/>
              </a:rPr>
              <a:t>https://www.hcp.ma/</a:t>
            </a:r>
            <a:r>
              <a:rPr sz="1000" spc="-10" dirty="0">
                <a:solidFill>
                  <a:srgbClr val="F16421"/>
                </a:solidFill>
                <a:latin typeface="Palatino Linotype"/>
                <a:cs typeface="Palatino Linotype"/>
              </a:rPr>
              <a:t> </a:t>
            </a:r>
            <a:r>
              <a:rPr sz="1000" dirty="0">
                <a:solidFill>
                  <a:srgbClr val="F16421"/>
                </a:solidFill>
                <a:latin typeface="Palatino Linotype"/>
                <a:cs typeface="Palatino Linotype"/>
                <a:hlinkClick r:id="rId2"/>
              </a:rPr>
              <a:t>Comptes-</a:t>
            </a:r>
            <a:r>
              <a:rPr sz="1000" spc="-10" dirty="0">
                <a:solidFill>
                  <a:srgbClr val="F16421"/>
                </a:solidFill>
                <a:latin typeface="Palatino Linotype"/>
                <a:cs typeface="Palatino Linotype"/>
                <a:hlinkClick r:id="rId2"/>
              </a:rPr>
              <a:t>nationaux_r338.html</a:t>
            </a:r>
            <a:endParaRPr sz="1000">
              <a:latin typeface="Palatino Linotype"/>
              <a:cs typeface="Palatino Linotype"/>
            </a:endParaRPr>
          </a:p>
        </p:txBody>
      </p:sp>
      <p:pic>
        <p:nvPicPr>
          <p:cNvPr id="6" name="object 6">
            <a:hlinkClick r:id="rId3"/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6221" y="1227262"/>
            <a:ext cx="1860509" cy="1722693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9"/>
              </a:spcBef>
            </a:pPr>
            <a:r>
              <a:rPr spc="-25" dirty="0"/>
              <a:t>11</a:t>
            </a: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200" dirty="0"/>
              <a:t>Perspectives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9"/>
              </a:spcBef>
            </a:pPr>
            <a:r>
              <a:rPr spc="-25" dirty="0"/>
              <a:t>12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3830" indent="-151130">
              <a:lnSpc>
                <a:spcPct val="100000"/>
              </a:lnSpc>
              <a:spcBef>
                <a:spcPts val="95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pc="-30" dirty="0"/>
              <a:t>Production</a:t>
            </a:r>
            <a:r>
              <a:rPr spc="-15" dirty="0"/>
              <a:t> </a:t>
            </a:r>
            <a:r>
              <a:rPr spc="-50" dirty="0"/>
              <a:t>du</a:t>
            </a:r>
            <a:r>
              <a:rPr spc="-10" dirty="0"/>
              <a:t> </a:t>
            </a:r>
            <a:r>
              <a:rPr spc="-60" dirty="0"/>
              <a:t>compte</a:t>
            </a:r>
            <a:r>
              <a:rPr spc="-15" dirty="0"/>
              <a:t> </a:t>
            </a:r>
            <a:r>
              <a:rPr spc="-85" dirty="0"/>
              <a:t>de</a:t>
            </a:r>
            <a:r>
              <a:rPr spc="-5" dirty="0"/>
              <a:t> </a:t>
            </a:r>
            <a:r>
              <a:rPr spc="-10" dirty="0"/>
              <a:t>patrimoine</a:t>
            </a:r>
          </a:p>
          <a:p>
            <a:pPr marL="163195" marR="367665" indent="-151130">
              <a:lnSpc>
                <a:spcPct val="100000"/>
              </a:lnSpc>
              <a:spcBef>
                <a:spcPts val="855"/>
              </a:spcBef>
              <a:buClr>
                <a:srgbClr val="F16421"/>
              </a:buClr>
              <a:buFont typeface="Times New Roman"/>
              <a:buChar char="•"/>
              <a:tabLst>
                <a:tab pos="164465" algn="l"/>
              </a:tabLst>
            </a:pPr>
            <a:r>
              <a:rPr spc="-30" dirty="0"/>
              <a:t>Élargir</a:t>
            </a:r>
            <a:r>
              <a:rPr spc="-15" dirty="0"/>
              <a:t> </a:t>
            </a:r>
            <a:r>
              <a:rPr spc="-20" dirty="0"/>
              <a:t>le</a:t>
            </a:r>
            <a:r>
              <a:rPr spc="-5" dirty="0"/>
              <a:t> </a:t>
            </a:r>
            <a:r>
              <a:rPr spc="-65" dirty="0"/>
              <a:t>champ</a:t>
            </a:r>
            <a:r>
              <a:rPr spc="-5" dirty="0"/>
              <a:t> </a:t>
            </a:r>
            <a:r>
              <a:rPr spc="-90" dirty="0"/>
              <a:t>de</a:t>
            </a:r>
            <a:r>
              <a:rPr spc="-5" dirty="0"/>
              <a:t> </a:t>
            </a:r>
            <a:r>
              <a:rPr spc="-45" dirty="0"/>
              <a:t>production</a:t>
            </a:r>
            <a:r>
              <a:rPr spc="-5" dirty="0"/>
              <a:t> </a:t>
            </a:r>
            <a:r>
              <a:rPr spc="-95" dirty="0"/>
              <a:t>des</a:t>
            </a:r>
            <a:r>
              <a:rPr dirty="0"/>
              <a:t> </a:t>
            </a:r>
            <a:r>
              <a:rPr spc="-65" dirty="0"/>
              <a:t>comptes</a:t>
            </a:r>
            <a:r>
              <a:rPr spc="-5" dirty="0"/>
              <a:t> </a:t>
            </a:r>
            <a:r>
              <a:rPr spc="-75" dirty="0"/>
              <a:t>régionaux</a:t>
            </a:r>
            <a:r>
              <a:rPr spc="-5" dirty="0"/>
              <a:t> </a:t>
            </a:r>
            <a:r>
              <a:rPr spc="-45" dirty="0"/>
              <a:t>notamment 	</a:t>
            </a:r>
            <a:r>
              <a:rPr spc="-10" dirty="0"/>
              <a:t>l’investissement</a:t>
            </a:r>
          </a:p>
          <a:p>
            <a:pPr marL="163830" indent="-151130">
              <a:lnSpc>
                <a:spcPct val="100000"/>
              </a:lnSpc>
              <a:spcBef>
                <a:spcPts val="860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pc="-30" dirty="0"/>
              <a:t>Production</a:t>
            </a:r>
            <a:r>
              <a:rPr spc="5" dirty="0"/>
              <a:t> </a:t>
            </a:r>
            <a:r>
              <a:rPr spc="-95" dirty="0"/>
              <a:t>des</a:t>
            </a:r>
            <a:r>
              <a:rPr spc="5" dirty="0"/>
              <a:t> </a:t>
            </a:r>
            <a:r>
              <a:rPr spc="-60" dirty="0"/>
              <a:t>comptes</a:t>
            </a:r>
            <a:r>
              <a:rPr spc="5" dirty="0"/>
              <a:t> </a:t>
            </a:r>
            <a:r>
              <a:rPr spc="-50" dirty="0"/>
              <a:t>trimestriels</a:t>
            </a:r>
            <a:r>
              <a:rPr spc="5" dirty="0"/>
              <a:t> </a:t>
            </a:r>
            <a:r>
              <a:rPr spc="-95" dirty="0"/>
              <a:t>des</a:t>
            </a:r>
            <a:r>
              <a:rPr spc="5" dirty="0"/>
              <a:t> </a:t>
            </a:r>
            <a:r>
              <a:rPr spc="-70" dirty="0"/>
              <a:t>agents</a:t>
            </a:r>
            <a:r>
              <a:rPr spc="5" dirty="0"/>
              <a:t> </a:t>
            </a:r>
            <a:r>
              <a:rPr spc="-10" dirty="0"/>
              <a:t>économiques</a:t>
            </a:r>
          </a:p>
          <a:p>
            <a:pPr marL="163195" marR="5080" indent="-151130">
              <a:lnSpc>
                <a:spcPct val="100000"/>
              </a:lnSpc>
              <a:spcBef>
                <a:spcPts val="855"/>
              </a:spcBef>
              <a:buClr>
                <a:srgbClr val="F16421"/>
              </a:buClr>
              <a:buFont typeface="Times New Roman"/>
              <a:buChar char="•"/>
              <a:tabLst>
                <a:tab pos="164465" algn="l"/>
              </a:tabLst>
            </a:pPr>
            <a:r>
              <a:rPr spc="-10" dirty="0"/>
              <a:t>Mettre</a:t>
            </a:r>
            <a:r>
              <a:rPr spc="-85" dirty="0"/>
              <a:t> </a:t>
            </a:r>
            <a:r>
              <a:rPr spc="-95" dirty="0"/>
              <a:t>en</a:t>
            </a:r>
            <a:r>
              <a:rPr dirty="0"/>
              <a:t> </a:t>
            </a:r>
            <a:r>
              <a:rPr spc="-55" dirty="0"/>
              <a:t>place</a:t>
            </a:r>
            <a:r>
              <a:rPr spc="-40" dirty="0"/>
              <a:t> </a:t>
            </a:r>
            <a:r>
              <a:rPr spc="-95" dirty="0"/>
              <a:t>une</a:t>
            </a:r>
            <a:r>
              <a:rPr spc="5" dirty="0"/>
              <a:t> </a:t>
            </a:r>
            <a:r>
              <a:rPr spc="-45" dirty="0"/>
              <a:t>stratégie</a:t>
            </a:r>
            <a:r>
              <a:rPr spc="-25" dirty="0"/>
              <a:t> </a:t>
            </a:r>
            <a:r>
              <a:rPr spc="-50" dirty="0"/>
              <a:t>nationale</a:t>
            </a:r>
            <a:r>
              <a:rPr spc="-20" dirty="0"/>
              <a:t> </a:t>
            </a:r>
            <a:r>
              <a:rPr spc="-85" dirty="0"/>
              <a:t>de</a:t>
            </a:r>
            <a:r>
              <a:rPr spc="-10" dirty="0"/>
              <a:t> </a:t>
            </a:r>
            <a:r>
              <a:rPr dirty="0"/>
              <a:t>la</a:t>
            </a:r>
            <a:r>
              <a:rPr spc="-15" dirty="0"/>
              <a:t> </a:t>
            </a:r>
            <a:r>
              <a:rPr spc="-65" dirty="0"/>
              <a:t>mise</a:t>
            </a:r>
            <a:r>
              <a:rPr spc="-20" dirty="0"/>
              <a:t> </a:t>
            </a:r>
            <a:r>
              <a:rPr spc="-95" dirty="0"/>
              <a:t>en</a:t>
            </a:r>
            <a:r>
              <a:rPr dirty="0"/>
              <a:t> </a:t>
            </a:r>
            <a:r>
              <a:rPr spc="-100" dirty="0"/>
              <a:t>œuvre</a:t>
            </a:r>
            <a:r>
              <a:rPr spc="10" dirty="0"/>
              <a:t> </a:t>
            </a:r>
            <a:r>
              <a:rPr spc="-50" dirty="0"/>
              <a:t>du</a:t>
            </a:r>
            <a:r>
              <a:rPr spc="-20" dirty="0"/>
              <a:t> </a:t>
            </a:r>
            <a:r>
              <a:rPr spc="-65" dirty="0"/>
              <a:t>nouveau 	</a:t>
            </a:r>
            <a:r>
              <a:rPr spc="-85" dirty="0"/>
              <a:t>système</a:t>
            </a:r>
            <a:r>
              <a:rPr spc="-5" dirty="0"/>
              <a:t> </a:t>
            </a:r>
            <a:r>
              <a:rPr spc="-85" dirty="0"/>
              <a:t>de</a:t>
            </a:r>
            <a:r>
              <a:rPr dirty="0"/>
              <a:t> </a:t>
            </a:r>
            <a:r>
              <a:rPr spc="-40" dirty="0"/>
              <a:t>comptabilité</a:t>
            </a:r>
            <a:r>
              <a:rPr spc="5" dirty="0"/>
              <a:t> </a:t>
            </a:r>
            <a:r>
              <a:rPr spc="-50" dirty="0"/>
              <a:t>nationale</a:t>
            </a:r>
            <a:r>
              <a:rPr dirty="0"/>
              <a:t> </a:t>
            </a:r>
            <a:r>
              <a:rPr spc="-80" dirty="0">
                <a:solidFill>
                  <a:srgbClr val="5B2C6E"/>
                </a:solidFill>
                <a:latin typeface="Arial Black"/>
                <a:cs typeface="Arial Black"/>
              </a:rPr>
              <a:t>SCN</a:t>
            </a:r>
            <a:r>
              <a:rPr spc="2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pc="-130" dirty="0">
                <a:solidFill>
                  <a:srgbClr val="5B2C6E"/>
                </a:solidFill>
                <a:latin typeface="Arial Black"/>
                <a:cs typeface="Arial Black"/>
              </a:rPr>
              <a:t>2025</a:t>
            </a:r>
            <a:r>
              <a:rPr spc="-130" dirty="0"/>
              <a:t>,</a:t>
            </a:r>
            <a:r>
              <a:rPr spc="10" dirty="0"/>
              <a:t> </a:t>
            </a:r>
            <a:r>
              <a:rPr spc="-70" dirty="0"/>
              <a:t>au-</a:t>
            </a:r>
            <a:r>
              <a:rPr spc="-50" dirty="0"/>
              <a:t>delà</a:t>
            </a:r>
            <a:r>
              <a:rPr spc="5" dirty="0"/>
              <a:t> </a:t>
            </a:r>
            <a:r>
              <a:rPr spc="-85" dirty="0"/>
              <a:t>de</a:t>
            </a:r>
            <a:r>
              <a:rPr dirty="0"/>
              <a:t> </a:t>
            </a:r>
            <a:r>
              <a:rPr spc="-20" dirty="0">
                <a:solidFill>
                  <a:srgbClr val="5B2C6E"/>
                </a:solidFill>
                <a:latin typeface="Arial Black"/>
                <a:cs typeface="Arial Black"/>
              </a:rPr>
              <a:t>2029</a:t>
            </a:r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174" y="121608"/>
            <a:ext cx="143999" cy="468017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3050339" y="-6"/>
            <a:ext cx="2710180" cy="3131185"/>
            <a:chOff x="3050339" y="-6"/>
            <a:chExt cx="2710180" cy="313118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1944" y="2722639"/>
              <a:ext cx="215996" cy="40801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50339" y="-6"/>
              <a:ext cx="2709652" cy="2722637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68880" y="121607"/>
            <a:ext cx="1785240" cy="46801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194320" y="1536444"/>
            <a:ext cx="3371850" cy="75628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710565" marR="5080" indent="-698500">
              <a:lnSpc>
                <a:spcPts val="2780"/>
              </a:lnSpc>
              <a:spcBef>
                <a:spcPts val="355"/>
              </a:spcBef>
            </a:pPr>
            <a:r>
              <a:rPr sz="2450" spc="-65" dirty="0">
                <a:solidFill>
                  <a:srgbClr val="5B2C6E"/>
                </a:solidFill>
                <a:latin typeface="Arial Black"/>
                <a:cs typeface="Arial Black"/>
              </a:rPr>
              <a:t>MERCI</a:t>
            </a:r>
            <a:r>
              <a:rPr sz="2450" spc="-130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2450" spc="-60" dirty="0">
                <a:solidFill>
                  <a:srgbClr val="5B2C6E"/>
                </a:solidFill>
                <a:latin typeface="Arial Black"/>
                <a:cs typeface="Arial Black"/>
              </a:rPr>
              <a:t>POUR</a:t>
            </a:r>
            <a:r>
              <a:rPr sz="2450" spc="-12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2450" spc="-100" dirty="0">
                <a:solidFill>
                  <a:srgbClr val="5B2C6E"/>
                </a:solidFill>
                <a:latin typeface="Arial Black"/>
                <a:cs typeface="Arial Black"/>
              </a:rPr>
              <a:t>VOTRE </a:t>
            </a:r>
            <a:r>
              <a:rPr sz="2450" spc="-10" dirty="0">
                <a:solidFill>
                  <a:srgbClr val="5B2C6E"/>
                </a:solidFill>
                <a:latin typeface="Arial Black"/>
                <a:cs typeface="Arial Black"/>
              </a:rPr>
              <a:t>ATTENTION</a:t>
            </a:r>
            <a:endParaRPr sz="2450">
              <a:latin typeface="Arial Black"/>
              <a:cs typeface="Arial Black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30" dirty="0"/>
              <a:t>Plan</a:t>
            </a:r>
            <a:r>
              <a:rPr spc="20" dirty="0"/>
              <a:t> </a:t>
            </a:r>
            <a:r>
              <a:rPr spc="-225" dirty="0"/>
              <a:t>de</a:t>
            </a:r>
            <a:r>
              <a:rPr spc="60" dirty="0"/>
              <a:t> </a:t>
            </a:r>
            <a:r>
              <a:rPr spc="-165" dirty="0"/>
              <a:t>la</a:t>
            </a:r>
            <a:r>
              <a:rPr spc="40" dirty="0"/>
              <a:t> </a:t>
            </a:r>
            <a:r>
              <a:rPr spc="-180" dirty="0"/>
              <a:t>présentation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229"/>
              </a:spcBef>
            </a:pPr>
            <a:r>
              <a:rPr spc="-50"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9303" y="1126439"/>
            <a:ext cx="3798570" cy="113284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63830" indent="-151130">
              <a:lnSpc>
                <a:spcPct val="100000"/>
              </a:lnSpc>
              <a:spcBef>
                <a:spcPts val="405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50" dirty="0">
                <a:latin typeface="Tahoma"/>
                <a:cs typeface="Tahoma"/>
              </a:rPr>
              <a:t>Cadre</a:t>
            </a:r>
            <a:r>
              <a:rPr sz="1200" spc="1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20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référence</a:t>
            </a:r>
            <a:r>
              <a:rPr sz="1200" spc="1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spc="2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comptes</a:t>
            </a:r>
            <a:r>
              <a:rPr sz="1200" spc="1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nationaux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0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dirty="0">
                <a:latin typeface="Tahoma"/>
                <a:cs typeface="Tahoma"/>
              </a:rPr>
              <a:t>Utilité</a:t>
            </a:r>
            <a:r>
              <a:rPr sz="1200" spc="-7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5" dirty="0">
                <a:latin typeface="Tahoma"/>
                <a:cs typeface="Tahoma"/>
              </a:rPr>
              <a:t>Comptes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Nationaux </a:t>
            </a:r>
            <a:r>
              <a:rPr sz="1200" spc="-50" dirty="0">
                <a:latin typeface="Tahoma"/>
                <a:cs typeface="Tahoma"/>
              </a:rPr>
              <a:t>pour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l’évaluation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le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suivi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5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50" dirty="0">
                <a:latin typeface="Tahoma"/>
                <a:cs typeface="Tahoma"/>
              </a:rPr>
              <a:t>Contenu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60" dirty="0">
                <a:latin typeface="Tahoma"/>
                <a:cs typeface="Tahoma"/>
              </a:rPr>
              <a:t>comptes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nationaux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5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40" dirty="0">
                <a:latin typeface="Tahoma"/>
                <a:cs typeface="Tahoma"/>
              </a:rPr>
              <a:t>Diffusion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publication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0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10" dirty="0">
                <a:latin typeface="Tahoma"/>
                <a:cs typeface="Tahoma"/>
              </a:rPr>
              <a:t>Perspectives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85" dirty="0"/>
              <a:t>Cadre</a:t>
            </a:r>
            <a:r>
              <a:rPr spc="80" dirty="0"/>
              <a:t> </a:t>
            </a:r>
            <a:r>
              <a:rPr spc="-225" dirty="0"/>
              <a:t>de</a:t>
            </a:r>
            <a:r>
              <a:rPr spc="85" dirty="0"/>
              <a:t> </a:t>
            </a:r>
            <a:r>
              <a:rPr spc="-215" dirty="0"/>
              <a:t>référence</a:t>
            </a:r>
            <a:r>
              <a:rPr spc="85" dirty="0"/>
              <a:t> </a:t>
            </a:r>
            <a:r>
              <a:rPr spc="-254" dirty="0"/>
              <a:t>des</a:t>
            </a:r>
            <a:r>
              <a:rPr spc="85" dirty="0"/>
              <a:t> </a:t>
            </a:r>
            <a:r>
              <a:rPr spc="-225" dirty="0"/>
              <a:t>comptes</a:t>
            </a:r>
            <a:r>
              <a:rPr spc="85" dirty="0"/>
              <a:t> </a:t>
            </a:r>
            <a:r>
              <a:rPr spc="-190" dirty="0"/>
              <a:t>nationaux</a:t>
            </a:r>
            <a:r>
              <a:rPr spc="85" dirty="0"/>
              <a:t> </a:t>
            </a:r>
            <a:r>
              <a:rPr spc="-10" dirty="0"/>
              <a:t>(1/2)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229"/>
              </a:spcBef>
            </a:pPr>
            <a:r>
              <a:rPr spc="-50"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9303" y="1152204"/>
            <a:ext cx="4831080" cy="13074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75920">
              <a:lnSpc>
                <a:spcPct val="100000"/>
              </a:lnSpc>
              <a:spcBef>
                <a:spcPts val="95"/>
              </a:spcBef>
            </a:pPr>
            <a:r>
              <a:rPr sz="1200" spc="-40" dirty="0">
                <a:latin typeface="Tahoma"/>
                <a:cs typeface="Tahoma"/>
              </a:rPr>
              <a:t>Les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comptes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nationaux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constituent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une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composantes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essentielles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25" dirty="0">
                <a:latin typeface="Tahoma"/>
                <a:cs typeface="Tahoma"/>
              </a:rPr>
              <a:t>du </a:t>
            </a:r>
            <a:r>
              <a:rPr sz="1200" spc="-85" dirty="0">
                <a:latin typeface="Tahoma"/>
                <a:cs typeface="Tahoma"/>
              </a:rPr>
              <a:t>système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national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d’information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statistique.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Ils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75" dirty="0">
                <a:latin typeface="Tahoma"/>
                <a:cs typeface="Tahoma"/>
              </a:rPr>
              <a:t>servent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à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:</a:t>
            </a:r>
            <a:endParaRPr sz="1200">
              <a:latin typeface="Tahoma"/>
              <a:cs typeface="Tahoma"/>
            </a:endParaRPr>
          </a:p>
          <a:p>
            <a:pPr marL="164465" marR="5080" indent="-150495">
              <a:lnSpc>
                <a:spcPct val="100000"/>
              </a:lnSpc>
              <a:spcBef>
                <a:spcPts val="875"/>
              </a:spcBef>
              <a:buClr>
                <a:srgbClr val="F16421"/>
              </a:buClr>
              <a:buChar char="–"/>
              <a:tabLst>
                <a:tab pos="164465" algn="l"/>
              </a:tabLst>
            </a:pPr>
            <a:r>
              <a:rPr sz="1200" spc="-55" dirty="0">
                <a:latin typeface="Tahoma"/>
                <a:cs typeface="Tahoma"/>
              </a:rPr>
              <a:t>Mesurer,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75" dirty="0">
                <a:latin typeface="Tahoma"/>
                <a:cs typeface="Tahoma"/>
              </a:rPr>
              <a:t>manière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75" dirty="0">
                <a:latin typeface="Tahoma"/>
                <a:cs typeface="Tahoma"/>
              </a:rPr>
              <a:t>cohérente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structurée,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l’activité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économique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du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pays </a:t>
            </a:r>
            <a:r>
              <a:rPr sz="1200" spc="-65" dirty="0">
                <a:latin typeface="Tahoma"/>
                <a:cs typeface="Tahoma"/>
              </a:rPr>
              <a:t>sur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une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5" dirty="0">
                <a:latin typeface="Tahoma"/>
                <a:cs typeface="Tahoma"/>
              </a:rPr>
              <a:t>période</a:t>
            </a:r>
            <a:r>
              <a:rPr sz="1200" spc="-10" dirty="0">
                <a:latin typeface="Tahoma"/>
                <a:cs typeface="Tahoma"/>
              </a:rPr>
              <a:t> donnée</a:t>
            </a:r>
            <a:endParaRPr sz="1200">
              <a:latin typeface="Tahoma"/>
              <a:cs typeface="Tahoma"/>
            </a:endParaRPr>
          </a:p>
          <a:p>
            <a:pPr marL="164465" marR="203200" indent="-150495">
              <a:lnSpc>
                <a:spcPct val="100000"/>
              </a:lnSpc>
              <a:spcBef>
                <a:spcPts val="575"/>
              </a:spcBef>
              <a:buClr>
                <a:srgbClr val="F16421"/>
              </a:buClr>
              <a:buChar char="–"/>
              <a:tabLst>
                <a:tab pos="164465" algn="l"/>
              </a:tabLst>
            </a:pPr>
            <a:r>
              <a:rPr sz="1200" spc="-45" dirty="0">
                <a:latin typeface="Tahoma"/>
                <a:cs typeface="Tahoma"/>
              </a:rPr>
              <a:t>Suivre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45" dirty="0">
                <a:latin typeface="Tahoma"/>
                <a:cs typeface="Tahoma"/>
              </a:rPr>
              <a:t>production,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55" dirty="0">
                <a:latin typeface="Tahoma"/>
                <a:cs typeface="Tahoma"/>
              </a:rPr>
              <a:t>consommation,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55" dirty="0">
                <a:latin typeface="Tahoma"/>
                <a:cs typeface="Tahoma"/>
              </a:rPr>
              <a:t>l’investissement,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le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revenu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25" dirty="0">
                <a:latin typeface="Tahoma"/>
                <a:cs typeface="Tahoma"/>
              </a:rPr>
              <a:t>les </a:t>
            </a:r>
            <a:r>
              <a:rPr sz="1200" spc="-85" dirty="0">
                <a:latin typeface="Tahoma"/>
                <a:cs typeface="Tahoma"/>
              </a:rPr>
              <a:t>échanges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avec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l’extérieur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85" dirty="0"/>
              <a:t>Cadre</a:t>
            </a:r>
            <a:r>
              <a:rPr spc="80" dirty="0"/>
              <a:t> </a:t>
            </a:r>
            <a:r>
              <a:rPr spc="-225" dirty="0"/>
              <a:t>de</a:t>
            </a:r>
            <a:r>
              <a:rPr spc="85" dirty="0"/>
              <a:t> </a:t>
            </a:r>
            <a:r>
              <a:rPr spc="-215" dirty="0"/>
              <a:t>référence</a:t>
            </a:r>
            <a:r>
              <a:rPr spc="85" dirty="0"/>
              <a:t> </a:t>
            </a:r>
            <a:r>
              <a:rPr spc="-254" dirty="0"/>
              <a:t>des</a:t>
            </a:r>
            <a:r>
              <a:rPr spc="85" dirty="0"/>
              <a:t> </a:t>
            </a:r>
            <a:r>
              <a:rPr spc="-225" dirty="0"/>
              <a:t>comptes</a:t>
            </a:r>
            <a:r>
              <a:rPr spc="85" dirty="0"/>
              <a:t> </a:t>
            </a:r>
            <a:r>
              <a:rPr spc="-190" dirty="0"/>
              <a:t>nationaux</a:t>
            </a:r>
            <a:r>
              <a:rPr spc="85" dirty="0"/>
              <a:t> </a:t>
            </a:r>
            <a:r>
              <a:rPr spc="-10" dirty="0"/>
              <a:t>(2/2)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229"/>
              </a:spcBef>
            </a:pPr>
            <a:r>
              <a:rPr spc="-50"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9303" y="1152204"/>
            <a:ext cx="4810125" cy="830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200" spc="-50" dirty="0">
                <a:latin typeface="Tahoma"/>
                <a:cs typeface="Tahoma"/>
              </a:rPr>
              <a:t>Grâce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à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ces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90" dirty="0">
                <a:latin typeface="Tahoma"/>
                <a:cs typeface="Tahoma"/>
              </a:rPr>
              <a:t>données,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on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peut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calculer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indicateurs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clés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75" dirty="0">
                <a:latin typeface="Tahoma"/>
                <a:cs typeface="Tahoma"/>
              </a:rPr>
              <a:t>comme</a:t>
            </a:r>
            <a:r>
              <a:rPr sz="1200" spc="-20" dirty="0">
                <a:latin typeface="Tahoma"/>
                <a:cs typeface="Tahoma"/>
              </a:rPr>
              <a:t> le </a:t>
            </a:r>
            <a:r>
              <a:rPr sz="1200" spc="-75" dirty="0">
                <a:solidFill>
                  <a:srgbClr val="5B2C6E"/>
                </a:solidFill>
                <a:latin typeface="Arial Black"/>
                <a:cs typeface="Arial Black"/>
              </a:rPr>
              <a:t>Produit </a:t>
            </a:r>
            <a:r>
              <a:rPr sz="1200" spc="-125" dirty="0">
                <a:solidFill>
                  <a:srgbClr val="5B2C6E"/>
                </a:solidFill>
                <a:latin typeface="Arial Black"/>
                <a:cs typeface="Arial Black"/>
              </a:rPr>
              <a:t>Intérieur</a:t>
            </a:r>
            <a:r>
              <a:rPr sz="1200" spc="2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80" dirty="0">
                <a:solidFill>
                  <a:srgbClr val="5B2C6E"/>
                </a:solidFill>
                <a:latin typeface="Arial Black"/>
                <a:cs typeface="Arial Black"/>
              </a:rPr>
              <a:t>Brut</a:t>
            </a:r>
            <a:r>
              <a:rPr sz="1200" dirty="0">
                <a:solidFill>
                  <a:srgbClr val="5B2C6E"/>
                </a:solidFill>
                <a:latin typeface="Arial Black"/>
                <a:cs typeface="Arial Black"/>
              </a:rPr>
              <a:t> (PIB)</a:t>
            </a:r>
            <a:r>
              <a:rPr sz="1200" dirty="0">
                <a:latin typeface="Tahoma"/>
                <a:cs typeface="Tahoma"/>
              </a:rPr>
              <a:t>,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essentiel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pour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75" dirty="0">
                <a:latin typeface="Tahoma"/>
                <a:cs typeface="Tahoma"/>
              </a:rPr>
              <a:t>évaluer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croissance</a:t>
            </a:r>
            <a:r>
              <a:rPr sz="1200" spc="-10" dirty="0">
                <a:latin typeface="Tahoma"/>
                <a:cs typeface="Tahoma"/>
              </a:rPr>
              <a:t> économique.</a:t>
            </a:r>
            <a:endParaRPr sz="1200">
              <a:latin typeface="Tahoma"/>
              <a:cs typeface="Tahoma"/>
            </a:endParaRPr>
          </a:p>
          <a:p>
            <a:pPr marL="12700" marR="516890">
              <a:lnSpc>
                <a:spcPct val="100000"/>
              </a:lnSpc>
              <a:spcBef>
                <a:spcPts val="575"/>
              </a:spcBef>
            </a:pPr>
            <a:r>
              <a:rPr sz="1200" dirty="0">
                <a:latin typeface="Tahoma"/>
                <a:cs typeface="Tahoma"/>
              </a:rPr>
              <a:t>La</a:t>
            </a:r>
            <a:r>
              <a:rPr sz="1200" spc="-8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mise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place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s’appuie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sur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le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80" dirty="0">
                <a:solidFill>
                  <a:srgbClr val="5B2C6E"/>
                </a:solidFill>
                <a:latin typeface="Arial Black"/>
                <a:cs typeface="Arial Black"/>
              </a:rPr>
              <a:t>SCN</a:t>
            </a:r>
            <a:r>
              <a:rPr sz="1200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30" dirty="0">
                <a:solidFill>
                  <a:srgbClr val="5B2C6E"/>
                </a:solidFill>
                <a:latin typeface="Arial Black"/>
                <a:cs typeface="Arial Black"/>
              </a:rPr>
              <a:t>2008</a:t>
            </a:r>
            <a:r>
              <a:rPr sz="1200" spc="-130" dirty="0">
                <a:latin typeface="Tahoma"/>
                <a:cs typeface="Tahoma"/>
              </a:rPr>
              <a:t>,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qui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définit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les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45" dirty="0">
                <a:latin typeface="Tahoma"/>
                <a:cs typeface="Tahoma"/>
              </a:rPr>
              <a:t>concepts, classifications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75" dirty="0">
                <a:latin typeface="Tahoma"/>
                <a:cs typeface="Tahoma"/>
              </a:rPr>
              <a:t>méthodes</a:t>
            </a:r>
            <a:r>
              <a:rPr sz="1200" spc="-10" dirty="0">
                <a:latin typeface="Tahoma"/>
                <a:cs typeface="Tahoma"/>
              </a:rPr>
              <a:t> d’évaluation.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303" y="747700"/>
            <a:ext cx="3887470" cy="582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400"/>
              </a:lnSpc>
              <a:spcBef>
                <a:spcPts val="95"/>
              </a:spcBef>
            </a:pPr>
            <a:r>
              <a:rPr spc="-250" dirty="0"/>
              <a:t>Les</a:t>
            </a:r>
            <a:r>
              <a:rPr spc="60" dirty="0"/>
              <a:t> </a:t>
            </a:r>
            <a:r>
              <a:rPr dirty="0"/>
              <a:t>CN</a:t>
            </a:r>
            <a:r>
              <a:rPr spc="-50" dirty="0"/>
              <a:t> </a:t>
            </a:r>
            <a:r>
              <a:rPr spc="-145" dirty="0"/>
              <a:t>pour</a:t>
            </a:r>
            <a:r>
              <a:rPr spc="25" dirty="0"/>
              <a:t> </a:t>
            </a:r>
            <a:r>
              <a:rPr spc="-155" dirty="0"/>
              <a:t>l’évaluation</a:t>
            </a:r>
            <a:r>
              <a:rPr spc="30" dirty="0"/>
              <a:t> </a:t>
            </a:r>
            <a:r>
              <a:rPr spc="-125" dirty="0"/>
              <a:t>et</a:t>
            </a:r>
            <a:r>
              <a:rPr spc="25" dirty="0"/>
              <a:t> </a:t>
            </a:r>
            <a:r>
              <a:rPr spc="-195" dirty="0"/>
              <a:t>le</a:t>
            </a:r>
            <a:r>
              <a:rPr spc="55" dirty="0"/>
              <a:t> </a:t>
            </a:r>
            <a:r>
              <a:rPr spc="-180" dirty="0"/>
              <a:t>suivi</a:t>
            </a:r>
            <a:r>
              <a:rPr spc="40" dirty="0"/>
              <a:t> </a:t>
            </a:r>
            <a:r>
              <a:rPr spc="-114" dirty="0"/>
              <a:t>du </a:t>
            </a:r>
            <a:r>
              <a:rPr spc="-200" dirty="0"/>
              <a:t>développement</a:t>
            </a:r>
            <a:r>
              <a:rPr spc="110" dirty="0"/>
              <a:t> </a:t>
            </a:r>
            <a:r>
              <a:rPr spc="-10" dirty="0"/>
              <a:t>(1/2)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229"/>
              </a:spcBef>
            </a:pPr>
            <a:r>
              <a:rPr spc="-50" dirty="0"/>
              <a:t>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9514" y="1420936"/>
            <a:ext cx="4552950" cy="1496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069" marR="259715">
              <a:lnSpc>
                <a:spcPct val="100000"/>
              </a:lnSpc>
              <a:spcBef>
                <a:spcPts val="95"/>
              </a:spcBef>
            </a:pPr>
            <a:r>
              <a:rPr sz="1200" spc="-50" dirty="0">
                <a:latin typeface="Tahoma"/>
                <a:cs typeface="Tahoma"/>
              </a:rPr>
              <a:t>Cadre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central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transformation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flux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75" dirty="0">
                <a:latin typeface="Tahoma"/>
                <a:cs typeface="Tahoma"/>
              </a:rPr>
              <a:t>économiques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indicateurs </a:t>
            </a:r>
            <a:r>
              <a:rPr sz="1200" spc="-85" dirty="0">
                <a:latin typeface="Tahoma"/>
                <a:cs typeface="Tahoma"/>
              </a:rPr>
              <a:t>mesurables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comparables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:</a:t>
            </a:r>
            <a:endParaRPr sz="1200">
              <a:latin typeface="Tahoma"/>
              <a:cs typeface="Tahoma"/>
            </a:endParaRPr>
          </a:p>
          <a:p>
            <a:pPr marL="203835" marR="5080" indent="-191770">
              <a:lnSpc>
                <a:spcPct val="100000"/>
              </a:lnSpc>
              <a:spcBef>
                <a:spcPts val="590"/>
              </a:spcBef>
              <a:buAutoNum type="arabicPeriod"/>
              <a:tabLst>
                <a:tab pos="203835" algn="l"/>
              </a:tabLst>
            </a:pPr>
            <a:r>
              <a:rPr sz="1200" spc="-20" dirty="0">
                <a:latin typeface="Tahoma"/>
                <a:cs typeface="Tahoma"/>
              </a:rPr>
              <a:t>Suivi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conjoncturel</a:t>
            </a:r>
            <a:r>
              <a:rPr sz="1200" spc="-4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: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55" dirty="0">
                <a:latin typeface="Tahoma"/>
                <a:cs typeface="Tahoma"/>
              </a:rPr>
              <a:t>croissance,</a:t>
            </a:r>
            <a:r>
              <a:rPr sz="1200" spc="-4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inflation, </a:t>
            </a:r>
            <a:r>
              <a:rPr sz="1200" spc="-60" dirty="0">
                <a:latin typeface="Tahoma"/>
                <a:cs typeface="Tahoma"/>
              </a:rPr>
              <a:t>financement,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emploi,</a:t>
            </a:r>
            <a:r>
              <a:rPr sz="1200" spc="-40" dirty="0">
                <a:latin typeface="Tahoma"/>
                <a:cs typeface="Tahoma"/>
              </a:rPr>
              <a:t> </a:t>
            </a:r>
            <a:r>
              <a:rPr sz="1200" spc="-25" dirty="0">
                <a:latin typeface="Tahoma"/>
                <a:cs typeface="Tahoma"/>
              </a:rPr>
              <a:t>pouvoir </a:t>
            </a:r>
            <a:r>
              <a:rPr sz="1200" spc="-10" dirty="0">
                <a:latin typeface="Tahoma"/>
                <a:cs typeface="Tahoma"/>
              </a:rPr>
              <a:t>d’achat</a:t>
            </a:r>
            <a:endParaRPr sz="1200">
              <a:latin typeface="Tahoma"/>
              <a:cs typeface="Tahoma"/>
            </a:endParaRPr>
          </a:p>
          <a:p>
            <a:pPr marL="203835" indent="-191135">
              <a:lnSpc>
                <a:spcPct val="100000"/>
              </a:lnSpc>
              <a:spcBef>
                <a:spcPts val="310"/>
              </a:spcBef>
              <a:buAutoNum type="arabicPeriod"/>
              <a:tabLst>
                <a:tab pos="203835" algn="l"/>
              </a:tabLst>
            </a:pPr>
            <a:r>
              <a:rPr sz="1200" spc="-25" dirty="0">
                <a:latin typeface="Tahoma"/>
                <a:cs typeface="Tahoma"/>
              </a:rPr>
              <a:t>Appui</a:t>
            </a:r>
            <a:r>
              <a:rPr sz="1200" spc="-5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à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40" dirty="0">
                <a:latin typeface="Tahoma"/>
                <a:cs typeface="Tahoma"/>
              </a:rPr>
              <a:t> </a:t>
            </a:r>
            <a:r>
              <a:rPr sz="1200" spc="-60" dirty="0">
                <a:latin typeface="Tahoma"/>
                <a:cs typeface="Tahoma"/>
              </a:rPr>
              <a:t>prospective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4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à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planification </a:t>
            </a:r>
            <a:r>
              <a:rPr sz="1200" spc="-10" dirty="0">
                <a:latin typeface="Tahoma"/>
                <a:cs typeface="Tahoma"/>
              </a:rPr>
              <a:t>stratégique</a:t>
            </a:r>
            <a:endParaRPr sz="1200">
              <a:latin typeface="Tahoma"/>
              <a:cs typeface="Tahoma"/>
            </a:endParaRPr>
          </a:p>
          <a:p>
            <a:pPr marL="203835" indent="-191135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203835" algn="l"/>
              </a:tabLst>
            </a:pPr>
            <a:r>
              <a:rPr sz="1200" spc="-25" dirty="0">
                <a:latin typeface="Tahoma"/>
                <a:cs typeface="Tahoma"/>
              </a:rPr>
              <a:t>Dispositif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pilotage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politiques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économiques</a:t>
            </a:r>
            <a:endParaRPr sz="1200">
              <a:latin typeface="Tahoma"/>
              <a:cs typeface="Tahoma"/>
            </a:endParaRPr>
          </a:p>
          <a:p>
            <a:pPr marL="203835" indent="-191135">
              <a:lnSpc>
                <a:spcPct val="100000"/>
              </a:lnSpc>
              <a:spcBef>
                <a:spcPts val="305"/>
              </a:spcBef>
              <a:buAutoNum type="arabicPeriod"/>
              <a:tabLst>
                <a:tab pos="203835" algn="l"/>
              </a:tabLst>
            </a:pPr>
            <a:r>
              <a:rPr sz="1200" spc="-50" dirty="0">
                <a:latin typeface="Tahoma"/>
                <a:cs typeface="Tahoma"/>
              </a:rPr>
              <a:t>Base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pour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modélisation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économique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les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45" dirty="0">
                <a:latin typeface="Tahoma"/>
                <a:cs typeface="Tahoma"/>
              </a:rPr>
              <a:t>simulations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d’impact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303" y="747700"/>
            <a:ext cx="3887470" cy="582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400"/>
              </a:lnSpc>
              <a:spcBef>
                <a:spcPts val="95"/>
              </a:spcBef>
            </a:pPr>
            <a:r>
              <a:rPr spc="-250" dirty="0"/>
              <a:t>Les</a:t>
            </a:r>
            <a:r>
              <a:rPr spc="60" dirty="0"/>
              <a:t> </a:t>
            </a:r>
            <a:r>
              <a:rPr dirty="0"/>
              <a:t>CN</a:t>
            </a:r>
            <a:r>
              <a:rPr spc="-50" dirty="0"/>
              <a:t> </a:t>
            </a:r>
            <a:r>
              <a:rPr spc="-145" dirty="0"/>
              <a:t>pour</a:t>
            </a:r>
            <a:r>
              <a:rPr spc="25" dirty="0"/>
              <a:t> </a:t>
            </a:r>
            <a:r>
              <a:rPr spc="-155" dirty="0"/>
              <a:t>l’évaluation</a:t>
            </a:r>
            <a:r>
              <a:rPr spc="30" dirty="0"/>
              <a:t> </a:t>
            </a:r>
            <a:r>
              <a:rPr spc="-125" dirty="0"/>
              <a:t>et</a:t>
            </a:r>
            <a:r>
              <a:rPr spc="25" dirty="0"/>
              <a:t> </a:t>
            </a:r>
            <a:r>
              <a:rPr spc="-195" dirty="0"/>
              <a:t>le</a:t>
            </a:r>
            <a:r>
              <a:rPr spc="55" dirty="0"/>
              <a:t> </a:t>
            </a:r>
            <a:r>
              <a:rPr spc="-180" dirty="0"/>
              <a:t>suivi</a:t>
            </a:r>
            <a:r>
              <a:rPr spc="40" dirty="0"/>
              <a:t> </a:t>
            </a:r>
            <a:r>
              <a:rPr spc="-114" dirty="0"/>
              <a:t>du </a:t>
            </a:r>
            <a:r>
              <a:rPr spc="-200" dirty="0"/>
              <a:t>développement</a:t>
            </a:r>
            <a:r>
              <a:rPr spc="110" dirty="0"/>
              <a:t> </a:t>
            </a:r>
            <a:r>
              <a:rPr spc="-10" dirty="0"/>
              <a:t>(2/2)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229"/>
              </a:spcBef>
            </a:pPr>
            <a:r>
              <a:rPr spc="-50"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9514" y="1420936"/>
            <a:ext cx="4495800" cy="1275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069" marR="203200">
              <a:lnSpc>
                <a:spcPct val="100000"/>
              </a:lnSpc>
              <a:spcBef>
                <a:spcPts val="95"/>
              </a:spcBef>
            </a:pPr>
            <a:r>
              <a:rPr sz="1200" spc="-50" dirty="0">
                <a:latin typeface="Tahoma"/>
                <a:cs typeface="Tahoma"/>
              </a:rPr>
              <a:t>Cadre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central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transformation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flux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75" dirty="0">
                <a:latin typeface="Tahoma"/>
                <a:cs typeface="Tahoma"/>
              </a:rPr>
              <a:t>économiques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indicateurs </a:t>
            </a:r>
            <a:r>
              <a:rPr sz="1200" spc="-85" dirty="0">
                <a:latin typeface="Tahoma"/>
                <a:cs typeface="Tahoma"/>
              </a:rPr>
              <a:t>mesurables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comparables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:</a:t>
            </a:r>
            <a:endParaRPr sz="1200">
              <a:latin typeface="Tahoma"/>
              <a:cs typeface="Tahoma"/>
            </a:endParaRPr>
          </a:p>
          <a:p>
            <a:pPr marL="203835" marR="5080" indent="-191770">
              <a:lnSpc>
                <a:spcPct val="100000"/>
              </a:lnSpc>
              <a:spcBef>
                <a:spcPts val="590"/>
              </a:spcBef>
              <a:buAutoNum type="arabicPeriod" startAt="5"/>
              <a:tabLst>
                <a:tab pos="203835" algn="l"/>
              </a:tabLst>
            </a:pPr>
            <a:r>
              <a:rPr sz="1200" spc="-35" dirty="0">
                <a:latin typeface="Tahoma"/>
                <a:cs typeface="Tahoma"/>
              </a:rPr>
              <a:t>Évaluation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45" dirty="0">
                <a:latin typeface="Tahoma"/>
                <a:cs typeface="Tahoma"/>
              </a:rPr>
              <a:t>transitions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(verte,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numérique,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sociale)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via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les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45" dirty="0">
                <a:latin typeface="Tahoma"/>
                <a:cs typeface="Tahoma"/>
              </a:rPr>
              <a:t>comptes </a:t>
            </a:r>
            <a:r>
              <a:rPr sz="1200" spc="-10" dirty="0">
                <a:latin typeface="Tahoma"/>
                <a:cs typeface="Tahoma"/>
              </a:rPr>
              <a:t>satellites</a:t>
            </a:r>
            <a:endParaRPr sz="1200">
              <a:latin typeface="Tahoma"/>
              <a:cs typeface="Tahoma"/>
            </a:endParaRPr>
          </a:p>
          <a:p>
            <a:pPr marL="203835" indent="-191135">
              <a:lnSpc>
                <a:spcPct val="100000"/>
              </a:lnSpc>
              <a:spcBef>
                <a:spcPts val="310"/>
              </a:spcBef>
              <a:buAutoNum type="arabicPeriod" startAt="5"/>
              <a:tabLst>
                <a:tab pos="203835" algn="l"/>
              </a:tabLst>
            </a:pPr>
            <a:r>
              <a:rPr sz="1200" spc="-30" dirty="0">
                <a:latin typeface="Tahoma"/>
                <a:cs typeface="Tahoma"/>
              </a:rPr>
              <a:t>Alimentation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base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nationale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d’indicateurs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(y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55" dirty="0">
                <a:latin typeface="Tahoma"/>
                <a:cs typeface="Tahoma"/>
              </a:rPr>
              <a:t>compris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ODD)</a:t>
            </a:r>
            <a:endParaRPr sz="1200">
              <a:latin typeface="Tahoma"/>
              <a:cs typeface="Tahoma"/>
            </a:endParaRPr>
          </a:p>
          <a:p>
            <a:pPr marL="203835" indent="-191135">
              <a:lnSpc>
                <a:spcPct val="100000"/>
              </a:lnSpc>
              <a:spcBef>
                <a:spcPts val="300"/>
              </a:spcBef>
              <a:buAutoNum type="arabicPeriod" startAt="5"/>
              <a:tabLst>
                <a:tab pos="203835" algn="l"/>
              </a:tabLst>
            </a:pPr>
            <a:r>
              <a:rPr sz="1200" spc="-75" dirty="0">
                <a:latin typeface="Tahoma"/>
                <a:cs typeface="Tahoma"/>
              </a:rPr>
              <a:t>Référence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pour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les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comparaisons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internationales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65" dirty="0"/>
              <a:t>Contenu</a:t>
            </a:r>
            <a:r>
              <a:rPr spc="70" dirty="0"/>
              <a:t> </a:t>
            </a:r>
            <a:r>
              <a:rPr spc="-254" dirty="0"/>
              <a:t>des</a:t>
            </a:r>
            <a:r>
              <a:rPr spc="75" dirty="0"/>
              <a:t> </a:t>
            </a:r>
            <a:r>
              <a:rPr spc="-225" dirty="0"/>
              <a:t>comptes</a:t>
            </a:r>
            <a:r>
              <a:rPr spc="75" dirty="0"/>
              <a:t> </a:t>
            </a:r>
            <a:r>
              <a:rPr spc="-170" dirty="0"/>
              <a:t>nationaux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9303" y="1055103"/>
            <a:ext cx="4897120" cy="205232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200" spc="-155" dirty="0">
                <a:latin typeface="Arial Black"/>
                <a:cs typeface="Arial Black"/>
              </a:rPr>
              <a:t>Comptes</a:t>
            </a:r>
            <a:r>
              <a:rPr sz="1200" spc="75" dirty="0">
                <a:latin typeface="Arial Black"/>
                <a:cs typeface="Arial Black"/>
              </a:rPr>
              <a:t> </a:t>
            </a:r>
            <a:r>
              <a:rPr sz="1200" spc="-140" dirty="0">
                <a:latin typeface="Arial Black"/>
                <a:cs typeface="Arial Black"/>
              </a:rPr>
              <a:t>Nationaux</a:t>
            </a:r>
            <a:r>
              <a:rPr sz="1200" spc="80" dirty="0">
                <a:latin typeface="Arial Black"/>
                <a:cs typeface="Arial Black"/>
              </a:rPr>
              <a:t> </a:t>
            </a:r>
            <a:r>
              <a:rPr sz="1200" spc="-10" dirty="0">
                <a:latin typeface="Arial Black"/>
                <a:cs typeface="Arial Black"/>
              </a:rPr>
              <a:t>Annuels</a:t>
            </a:r>
            <a:endParaRPr sz="1200">
              <a:latin typeface="Arial Black"/>
              <a:cs typeface="Arial Black"/>
            </a:endParaRPr>
          </a:p>
          <a:p>
            <a:pPr marL="163830" indent="-151130">
              <a:lnSpc>
                <a:spcPct val="100000"/>
              </a:lnSpc>
              <a:spcBef>
                <a:spcPts val="590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45" dirty="0">
                <a:latin typeface="Tahoma"/>
                <a:cs typeface="Tahoma"/>
              </a:rPr>
              <a:t>Équilibres</a:t>
            </a:r>
            <a:r>
              <a:rPr sz="1200" spc="-40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ressources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emplois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60" dirty="0">
                <a:latin typeface="Tahoma"/>
                <a:cs typeface="Tahoma"/>
              </a:rPr>
              <a:t>par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produit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valeur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volume</a:t>
            </a:r>
            <a:endParaRPr sz="1200">
              <a:latin typeface="Tahoma"/>
              <a:cs typeface="Tahoma"/>
            </a:endParaRPr>
          </a:p>
          <a:p>
            <a:pPr marL="163195" marR="5080" indent="-151130">
              <a:lnSpc>
                <a:spcPct val="100000"/>
              </a:lnSpc>
              <a:spcBef>
                <a:spcPts val="300"/>
              </a:spcBef>
              <a:buClr>
                <a:srgbClr val="F16421"/>
              </a:buClr>
              <a:buFont typeface="Times New Roman"/>
              <a:buChar char="•"/>
              <a:tabLst>
                <a:tab pos="164465" algn="l"/>
              </a:tabLst>
            </a:pPr>
            <a:r>
              <a:rPr sz="1200" spc="-60" dirty="0">
                <a:latin typeface="Tahoma"/>
                <a:cs typeface="Tahoma"/>
              </a:rPr>
              <a:t>Comptes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80" dirty="0">
                <a:latin typeface="Tahoma"/>
                <a:cs typeface="Tahoma"/>
              </a:rPr>
              <a:t>branches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valeur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volume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45" dirty="0">
                <a:latin typeface="Tahoma"/>
                <a:cs typeface="Tahoma"/>
              </a:rPr>
              <a:t>(production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exploitation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25" dirty="0">
                <a:latin typeface="Tahoma"/>
                <a:cs typeface="Tahoma"/>
              </a:rPr>
              <a:t>par 	</a:t>
            </a:r>
            <a:r>
              <a:rPr sz="1200" spc="-80" dirty="0">
                <a:latin typeface="Tahoma"/>
                <a:cs typeface="Tahoma"/>
              </a:rPr>
              <a:t>branches</a:t>
            </a:r>
            <a:r>
              <a:rPr sz="1200" spc="2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d’activités</a:t>
            </a:r>
            <a:r>
              <a:rPr sz="1200" spc="3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économiques)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10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80" dirty="0">
                <a:latin typeface="Tahoma"/>
                <a:cs typeface="Tahoma"/>
              </a:rPr>
              <a:t>Séquence</a:t>
            </a:r>
            <a:r>
              <a:rPr sz="1200" spc="1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spc="15" dirty="0">
                <a:latin typeface="Tahoma"/>
                <a:cs typeface="Tahoma"/>
              </a:rPr>
              <a:t> </a:t>
            </a:r>
            <a:r>
              <a:rPr sz="1200" spc="-60" dirty="0">
                <a:latin typeface="Tahoma"/>
                <a:cs typeface="Tahoma"/>
              </a:rPr>
              <a:t>comptes</a:t>
            </a:r>
            <a:r>
              <a:rPr sz="1200" spc="2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des</a:t>
            </a:r>
            <a:r>
              <a:rPr sz="1200" spc="15" dirty="0">
                <a:latin typeface="Tahoma"/>
                <a:cs typeface="Tahoma"/>
              </a:rPr>
              <a:t> </a:t>
            </a:r>
            <a:r>
              <a:rPr sz="1200" spc="-75" dirty="0">
                <a:latin typeface="Tahoma"/>
                <a:cs typeface="Tahoma"/>
              </a:rPr>
              <a:t>secteurs</a:t>
            </a:r>
            <a:r>
              <a:rPr sz="1200" spc="2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institutionnels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5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50" dirty="0">
                <a:latin typeface="Tahoma"/>
                <a:cs typeface="Tahoma"/>
              </a:rPr>
              <a:t>Tableaux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spc="-80" dirty="0">
                <a:latin typeface="Tahoma"/>
                <a:cs typeface="Tahoma"/>
              </a:rPr>
              <a:t>synthèse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(TRE,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TCEI,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TOF)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0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10" dirty="0">
                <a:latin typeface="Tahoma"/>
                <a:cs typeface="Tahoma"/>
              </a:rPr>
              <a:t>Matrice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comptabilité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sociale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(MCS)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5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10" dirty="0">
                <a:latin typeface="Tahoma"/>
                <a:cs typeface="Tahoma"/>
              </a:rPr>
              <a:t>Matrice</a:t>
            </a:r>
            <a:r>
              <a:rPr sz="1200" spc="-85" dirty="0">
                <a:latin typeface="Tahoma"/>
                <a:cs typeface="Tahoma"/>
              </a:rPr>
              <a:t> de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45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FBCF</a:t>
            </a:r>
            <a:endParaRPr sz="1200">
              <a:latin typeface="Tahoma"/>
              <a:cs typeface="Tahoma"/>
            </a:endParaRPr>
          </a:p>
          <a:p>
            <a:pPr marL="163830" indent="-151130">
              <a:lnSpc>
                <a:spcPct val="100000"/>
              </a:lnSpc>
              <a:spcBef>
                <a:spcPts val="305"/>
              </a:spcBef>
              <a:buClr>
                <a:srgbClr val="F16421"/>
              </a:buClr>
              <a:buFont typeface="Times New Roman"/>
              <a:buChar char="•"/>
              <a:tabLst>
                <a:tab pos="163830" algn="l"/>
              </a:tabLst>
            </a:pPr>
            <a:r>
              <a:rPr sz="1200" spc="-10" dirty="0">
                <a:latin typeface="Tahoma"/>
                <a:cs typeface="Tahoma"/>
              </a:rPr>
              <a:t>Matrice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l’emploi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équivalent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temps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plein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23941" y="2926186"/>
            <a:ext cx="952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70" dirty="0">
                <a:solidFill>
                  <a:srgbClr val="FFFFFF"/>
                </a:solidFill>
                <a:latin typeface="Arial Black"/>
                <a:cs typeface="Arial Black"/>
              </a:rPr>
              <a:t>6</a:t>
            </a:r>
            <a:endParaRPr sz="1000">
              <a:latin typeface="Arial Black"/>
              <a:cs typeface="Arial Black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65" dirty="0"/>
              <a:t>Contenu</a:t>
            </a:r>
            <a:r>
              <a:rPr spc="70" dirty="0"/>
              <a:t> </a:t>
            </a:r>
            <a:r>
              <a:rPr spc="-254" dirty="0"/>
              <a:t>des</a:t>
            </a:r>
            <a:r>
              <a:rPr spc="75" dirty="0"/>
              <a:t> </a:t>
            </a:r>
            <a:r>
              <a:rPr spc="-225" dirty="0"/>
              <a:t>comptes</a:t>
            </a:r>
            <a:r>
              <a:rPr spc="75" dirty="0"/>
              <a:t> </a:t>
            </a:r>
            <a:r>
              <a:rPr spc="-170" dirty="0"/>
              <a:t>nationaux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229"/>
              </a:spcBef>
            </a:pPr>
            <a:r>
              <a:rPr spc="-50" dirty="0"/>
              <a:t>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9303" y="1055103"/>
            <a:ext cx="4921885" cy="149606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200" spc="-155" dirty="0">
                <a:latin typeface="Arial Black"/>
                <a:cs typeface="Arial Black"/>
              </a:rPr>
              <a:t>Comptes</a:t>
            </a:r>
            <a:r>
              <a:rPr sz="1200" spc="70" dirty="0">
                <a:latin typeface="Arial Black"/>
                <a:cs typeface="Arial Black"/>
              </a:rPr>
              <a:t> </a:t>
            </a:r>
            <a:r>
              <a:rPr sz="1200" spc="-60" dirty="0">
                <a:latin typeface="Arial Black"/>
                <a:cs typeface="Arial Black"/>
              </a:rPr>
              <a:t>Trimestriels</a:t>
            </a:r>
            <a:endParaRPr sz="1200">
              <a:latin typeface="Arial Black"/>
              <a:cs typeface="Arial Black"/>
            </a:endParaRPr>
          </a:p>
          <a:p>
            <a:pPr marL="163195" marR="124460" indent="-151130">
              <a:lnSpc>
                <a:spcPct val="100000"/>
              </a:lnSpc>
              <a:spcBef>
                <a:spcPts val="590"/>
              </a:spcBef>
              <a:buClr>
                <a:srgbClr val="F16421"/>
              </a:buClr>
              <a:buFont typeface="Times New Roman"/>
              <a:buChar char="•"/>
              <a:tabLst>
                <a:tab pos="164465" algn="l"/>
              </a:tabLst>
            </a:pPr>
            <a:r>
              <a:rPr sz="1200" spc="-40" dirty="0">
                <a:latin typeface="Tahoma"/>
                <a:cs typeface="Tahoma"/>
              </a:rPr>
              <a:t>Les</a:t>
            </a:r>
            <a:r>
              <a:rPr sz="1200" spc="-5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comptes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45" dirty="0">
                <a:latin typeface="Tahoma"/>
                <a:cs typeface="Tahoma"/>
              </a:rPr>
              <a:t>trimestriels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présentent</a:t>
            </a:r>
            <a:r>
              <a:rPr sz="1200" spc="-20" dirty="0">
                <a:latin typeface="Tahoma"/>
                <a:cs typeface="Tahoma"/>
              </a:rPr>
              <a:t> le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PIB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valeur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volume, 	</a:t>
            </a:r>
            <a:r>
              <a:rPr sz="1200" spc="-80" dirty="0">
                <a:latin typeface="Tahoma"/>
                <a:cs typeface="Tahoma"/>
              </a:rPr>
              <a:t>décomposés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selon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les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80" dirty="0">
                <a:latin typeface="Tahoma"/>
                <a:cs typeface="Tahoma"/>
              </a:rPr>
              <a:t>branches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d’activité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économique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ainsi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que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25" dirty="0">
                <a:latin typeface="Tahoma"/>
                <a:cs typeface="Tahoma"/>
              </a:rPr>
              <a:t>les 	</a:t>
            </a:r>
            <a:r>
              <a:rPr sz="1200" spc="-65" dirty="0">
                <a:latin typeface="Tahoma"/>
                <a:cs typeface="Tahoma"/>
              </a:rPr>
              <a:t>composantes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l’équilibre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ressources–emplois</a:t>
            </a:r>
            <a:r>
              <a:rPr sz="1200" dirty="0">
                <a:latin typeface="Tahoma"/>
                <a:cs typeface="Tahoma"/>
              </a:rPr>
              <a:t> et </a:t>
            </a:r>
            <a:r>
              <a:rPr sz="1200" spc="-65" dirty="0">
                <a:latin typeface="Tahoma"/>
                <a:cs typeface="Tahoma"/>
              </a:rPr>
              <a:t>les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comptes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consolidés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40" dirty="0">
                <a:latin typeface="Tahoma"/>
                <a:cs typeface="Tahoma"/>
              </a:rPr>
              <a:t>de 	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65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nation.</a:t>
            </a:r>
            <a:endParaRPr sz="1200">
              <a:latin typeface="Tahoma"/>
              <a:cs typeface="Tahoma"/>
            </a:endParaRPr>
          </a:p>
          <a:p>
            <a:pPr marL="163195" marR="5080" indent="-151130">
              <a:lnSpc>
                <a:spcPct val="100000"/>
              </a:lnSpc>
              <a:spcBef>
                <a:spcPts val="315"/>
              </a:spcBef>
              <a:buClr>
                <a:srgbClr val="F16421"/>
              </a:buClr>
              <a:buFont typeface="Times New Roman"/>
              <a:buChar char="•"/>
              <a:tabLst>
                <a:tab pos="164465" algn="l"/>
              </a:tabLst>
            </a:pPr>
            <a:r>
              <a:rPr sz="1200" spc="-45" dirty="0">
                <a:latin typeface="Tahoma"/>
                <a:cs typeface="Tahoma"/>
              </a:rPr>
              <a:t>Les</a:t>
            </a:r>
            <a:r>
              <a:rPr sz="1200" spc="-50" dirty="0">
                <a:latin typeface="Tahoma"/>
                <a:cs typeface="Tahoma"/>
              </a:rPr>
              <a:t> </a:t>
            </a:r>
            <a:r>
              <a:rPr sz="1200" spc="-45" dirty="0">
                <a:latin typeface="Tahoma"/>
                <a:cs typeface="Tahoma"/>
              </a:rPr>
              <a:t>résultats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sont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55" dirty="0">
                <a:latin typeface="Tahoma"/>
                <a:cs typeface="Tahoma"/>
              </a:rPr>
              <a:t>publiés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conformément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50" dirty="0">
                <a:latin typeface="Tahoma"/>
                <a:cs typeface="Tahoma"/>
              </a:rPr>
              <a:t>au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55" dirty="0">
                <a:latin typeface="Tahoma"/>
                <a:cs typeface="Tahoma"/>
              </a:rPr>
              <a:t>calendrier</a:t>
            </a:r>
            <a:r>
              <a:rPr sz="1200" spc="-3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établi </a:t>
            </a:r>
            <a:r>
              <a:rPr sz="1200" spc="-70" dirty="0">
                <a:latin typeface="Tahoma"/>
                <a:cs typeface="Tahoma"/>
              </a:rPr>
              <a:t>dans</a:t>
            </a:r>
            <a:r>
              <a:rPr sz="1200" spc="-25" dirty="0">
                <a:latin typeface="Tahoma"/>
                <a:cs typeface="Tahoma"/>
              </a:rPr>
              <a:t> </a:t>
            </a:r>
            <a:r>
              <a:rPr sz="1200" spc="-30" dirty="0">
                <a:latin typeface="Tahoma"/>
                <a:cs typeface="Tahoma"/>
              </a:rPr>
              <a:t>le </a:t>
            </a:r>
            <a:r>
              <a:rPr sz="1200" spc="-65" dirty="0">
                <a:latin typeface="Tahoma"/>
                <a:cs typeface="Tahoma"/>
              </a:rPr>
              <a:t>cadre</a:t>
            </a:r>
            <a:r>
              <a:rPr sz="1200" spc="-30" dirty="0">
                <a:latin typeface="Tahoma"/>
                <a:cs typeface="Tahoma"/>
              </a:rPr>
              <a:t> </a:t>
            </a:r>
            <a:r>
              <a:rPr sz="1200" spc="-25" dirty="0">
                <a:latin typeface="Tahoma"/>
                <a:cs typeface="Tahoma"/>
              </a:rPr>
              <a:t>de 	</a:t>
            </a:r>
            <a:r>
              <a:rPr sz="1200" dirty="0">
                <a:latin typeface="Tahoma"/>
                <a:cs typeface="Tahoma"/>
              </a:rPr>
              <a:t>la</a:t>
            </a:r>
            <a:r>
              <a:rPr sz="1200" spc="-20" dirty="0">
                <a:latin typeface="Tahoma"/>
                <a:cs typeface="Tahoma"/>
              </a:rPr>
              <a:t> </a:t>
            </a:r>
            <a:r>
              <a:rPr sz="1200" spc="-140" dirty="0">
                <a:solidFill>
                  <a:srgbClr val="5B2C6E"/>
                </a:solidFill>
                <a:latin typeface="Arial Black"/>
                <a:cs typeface="Arial Black"/>
              </a:rPr>
              <a:t>Norme</a:t>
            </a:r>
            <a:r>
              <a:rPr sz="12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55" dirty="0">
                <a:solidFill>
                  <a:srgbClr val="5B2C6E"/>
                </a:solidFill>
                <a:latin typeface="Arial Black"/>
                <a:cs typeface="Arial Black"/>
              </a:rPr>
              <a:t>Spéciale</a:t>
            </a:r>
            <a:r>
              <a:rPr sz="12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60" dirty="0">
                <a:solidFill>
                  <a:srgbClr val="5B2C6E"/>
                </a:solidFill>
                <a:latin typeface="Arial Black"/>
                <a:cs typeface="Arial Black"/>
              </a:rPr>
              <a:t>de</a:t>
            </a:r>
            <a:r>
              <a:rPr sz="12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10" dirty="0">
                <a:solidFill>
                  <a:srgbClr val="5B2C6E"/>
                </a:solidFill>
                <a:latin typeface="Arial Black"/>
                <a:cs typeface="Arial Black"/>
              </a:rPr>
              <a:t>Diffusion</a:t>
            </a:r>
            <a:r>
              <a:rPr sz="1200" spc="30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95" dirty="0">
                <a:solidFill>
                  <a:srgbClr val="5B2C6E"/>
                </a:solidFill>
                <a:latin typeface="Arial Black"/>
                <a:cs typeface="Arial Black"/>
              </a:rPr>
              <a:t>des</a:t>
            </a:r>
            <a:r>
              <a:rPr sz="12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50" dirty="0">
                <a:solidFill>
                  <a:srgbClr val="5B2C6E"/>
                </a:solidFill>
                <a:latin typeface="Arial Black"/>
                <a:cs typeface="Arial Black"/>
              </a:rPr>
              <a:t>Données</a:t>
            </a:r>
            <a:r>
              <a:rPr sz="12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0" dirty="0">
                <a:solidFill>
                  <a:srgbClr val="5B2C6E"/>
                </a:solidFill>
                <a:latin typeface="Arial Black"/>
                <a:cs typeface="Arial Black"/>
              </a:rPr>
              <a:t>(NSDD)</a:t>
            </a:r>
            <a:r>
              <a:rPr sz="1200" spc="-20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50" dirty="0">
                <a:latin typeface="Tahoma"/>
                <a:cs typeface="Tahoma"/>
              </a:rPr>
              <a:t>du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FMI.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65" dirty="0"/>
              <a:t>Contenu</a:t>
            </a:r>
            <a:r>
              <a:rPr spc="70" dirty="0"/>
              <a:t> </a:t>
            </a:r>
            <a:r>
              <a:rPr spc="-254" dirty="0"/>
              <a:t>des</a:t>
            </a:r>
            <a:r>
              <a:rPr spc="75" dirty="0"/>
              <a:t> </a:t>
            </a:r>
            <a:r>
              <a:rPr spc="-225" dirty="0"/>
              <a:t>comptes</a:t>
            </a:r>
            <a:r>
              <a:rPr spc="75" dirty="0"/>
              <a:t> </a:t>
            </a:r>
            <a:r>
              <a:rPr spc="-170" dirty="0"/>
              <a:t>nationaux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229"/>
              </a:spcBef>
            </a:pPr>
            <a:r>
              <a:rPr spc="-50"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9303" y="1055103"/>
            <a:ext cx="4832350" cy="109093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200" spc="-155" dirty="0">
                <a:latin typeface="Arial Black"/>
                <a:cs typeface="Arial Black"/>
              </a:rPr>
              <a:t>Comptes</a:t>
            </a:r>
            <a:r>
              <a:rPr sz="1200" spc="70" dirty="0">
                <a:latin typeface="Arial Black"/>
                <a:cs typeface="Arial Black"/>
              </a:rPr>
              <a:t> </a:t>
            </a:r>
            <a:r>
              <a:rPr sz="1200" spc="-40" dirty="0">
                <a:latin typeface="Arial Black"/>
                <a:cs typeface="Arial Black"/>
              </a:rPr>
              <a:t>Régionaux</a:t>
            </a:r>
            <a:endParaRPr sz="1200">
              <a:latin typeface="Arial Black"/>
              <a:cs typeface="Arial Black"/>
            </a:endParaRPr>
          </a:p>
          <a:p>
            <a:pPr marL="164465" marR="5080">
              <a:lnSpc>
                <a:spcPct val="100000"/>
              </a:lnSpc>
              <a:spcBef>
                <a:spcPts val="590"/>
              </a:spcBef>
            </a:pPr>
            <a:r>
              <a:rPr sz="1200" spc="-45" dirty="0">
                <a:latin typeface="Tahoma"/>
                <a:cs typeface="Tahoma"/>
              </a:rPr>
              <a:t>Ces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comptes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présentent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la </a:t>
            </a:r>
            <a:r>
              <a:rPr sz="1200" spc="-180" dirty="0">
                <a:solidFill>
                  <a:srgbClr val="5B2C6E"/>
                </a:solidFill>
                <a:latin typeface="Arial Black"/>
                <a:cs typeface="Arial Black"/>
              </a:rPr>
              <a:t>croissance</a:t>
            </a:r>
            <a:r>
              <a:rPr sz="12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55" dirty="0">
                <a:solidFill>
                  <a:srgbClr val="5B2C6E"/>
                </a:solidFill>
                <a:latin typeface="Arial Black"/>
                <a:cs typeface="Arial Black"/>
              </a:rPr>
              <a:t>économique</a:t>
            </a:r>
            <a:r>
              <a:rPr sz="1200" spc="-155" dirty="0">
                <a:latin typeface="Tahoma"/>
                <a:cs typeface="Tahoma"/>
              </a:rPr>
              <a:t>,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le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95" dirty="0">
                <a:solidFill>
                  <a:srgbClr val="5B2C6E"/>
                </a:solidFill>
                <a:latin typeface="Arial Black"/>
                <a:cs typeface="Arial Black"/>
              </a:rPr>
              <a:t>Produit</a:t>
            </a:r>
            <a:r>
              <a:rPr sz="1200" spc="2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00" dirty="0">
                <a:solidFill>
                  <a:srgbClr val="5B2C6E"/>
                </a:solidFill>
                <a:latin typeface="Arial Black"/>
                <a:cs typeface="Arial Black"/>
              </a:rPr>
              <a:t>Intérieur </a:t>
            </a:r>
            <a:r>
              <a:rPr sz="1200" spc="-80" dirty="0">
                <a:solidFill>
                  <a:srgbClr val="5B2C6E"/>
                </a:solidFill>
                <a:latin typeface="Arial Black"/>
                <a:cs typeface="Arial Black"/>
              </a:rPr>
              <a:t>Brut</a:t>
            </a:r>
            <a:r>
              <a:rPr sz="1200" spc="-80" dirty="0">
                <a:latin typeface="Tahoma"/>
                <a:cs typeface="Tahoma"/>
              </a:rPr>
              <a:t>,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60" dirty="0">
                <a:latin typeface="Tahoma"/>
                <a:cs typeface="Tahoma"/>
              </a:rPr>
              <a:t>par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région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et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60" dirty="0">
                <a:latin typeface="Tahoma"/>
                <a:cs typeface="Tahoma"/>
              </a:rPr>
              <a:t>par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groupe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de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80" dirty="0">
                <a:latin typeface="Tahoma"/>
                <a:cs typeface="Tahoma"/>
              </a:rPr>
              <a:t>branches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20" dirty="0">
                <a:latin typeface="Tahoma"/>
                <a:cs typeface="Tahoma"/>
              </a:rPr>
              <a:t>d’activité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80" dirty="0">
                <a:latin typeface="Tahoma"/>
                <a:cs typeface="Tahoma"/>
              </a:rPr>
              <a:t>exprimé</a:t>
            </a:r>
            <a:r>
              <a:rPr sz="1200" spc="-5" dirty="0">
                <a:latin typeface="Tahoma"/>
                <a:cs typeface="Tahoma"/>
              </a:rPr>
              <a:t> </a:t>
            </a:r>
            <a:r>
              <a:rPr sz="1200" spc="-95" dirty="0">
                <a:latin typeface="Tahoma"/>
                <a:cs typeface="Tahoma"/>
              </a:rPr>
              <a:t>en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termes </a:t>
            </a:r>
            <a:r>
              <a:rPr sz="1200" spc="-75" dirty="0">
                <a:latin typeface="Tahoma"/>
                <a:cs typeface="Tahoma"/>
              </a:rPr>
              <a:t>réels</a:t>
            </a:r>
            <a:r>
              <a:rPr sz="1200" dirty="0">
                <a:latin typeface="Tahoma"/>
                <a:cs typeface="Tahoma"/>
              </a:rPr>
              <a:t> et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spc="-70" dirty="0">
                <a:latin typeface="Tahoma"/>
                <a:cs typeface="Tahoma"/>
              </a:rPr>
              <a:t>nominaux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spc="-35" dirty="0">
                <a:latin typeface="Tahoma"/>
                <a:cs typeface="Tahoma"/>
              </a:rPr>
              <a:t>ainsi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85" dirty="0">
                <a:latin typeface="Tahoma"/>
                <a:cs typeface="Tahoma"/>
              </a:rPr>
              <a:t>que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spc="-65" dirty="0">
                <a:latin typeface="Tahoma"/>
                <a:cs typeface="Tahoma"/>
              </a:rPr>
              <a:t>les</a:t>
            </a:r>
            <a:r>
              <a:rPr sz="1200" spc="10" dirty="0">
                <a:latin typeface="Tahoma"/>
                <a:cs typeface="Tahoma"/>
              </a:rPr>
              <a:t> </a:t>
            </a:r>
            <a:r>
              <a:rPr sz="1200" spc="-185" dirty="0">
                <a:solidFill>
                  <a:srgbClr val="5B2C6E"/>
                </a:solidFill>
                <a:latin typeface="Arial Black"/>
                <a:cs typeface="Arial Black"/>
              </a:rPr>
              <a:t>dépenses</a:t>
            </a:r>
            <a:r>
              <a:rPr sz="12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60" dirty="0">
                <a:solidFill>
                  <a:srgbClr val="5B2C6E"/>
                </a:solidFill>
                <a:latin typeface="Arial Black"/>
                <a:cs typeface="Arial Black"/>
              </a:rPr>
              <a:t>de</a:t>
            </a:r>
            <a:r>
              <a:rPr sz="12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60" dirty="0">
                <a:solidFill>
                  <a:srgbClr val="5B2C6E"/>
                </a:solidFill>
                <a:latin typeface="Arial Black"/>
                <a:cs typeface="Arial Black"/>
              </a:rPr>
              <a:t>consommation</a:t>
            </a:r>
            <a:r>
              <a:rPr sz="1200" spc="3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130" dirty="0">
                <a:solidFill>
                  <a:srgbClr val="5B2C6E"/>
                </a:solidFill>
                <a:latin typeface="Arial Black"/>
                <a:cs typeface="Arial Black"/>
              </a:rPr>
              <a:t>finale</a:t>
            </a:r>
            <a:r>
              <a:rPr sz="1200" spc="30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25" dirty="0">
                <a:solidFill>
                  <a:srgbClr val="5B2C6E"/>
                </a:solidFill>
                <a:latin typeface="Arial Black"/>
                <a:cs typeface="Arial Black"/>
              </a:rPr>
              <a:t>des </a:t>
            </a:r>
            <a:r>
              <a:rPr sz="1200" spc="-185" dirty="0">
                <a:solidFill>
                  <a:srgbClr val="5B2C6E"/>
                </a:solidFill>
                <a:latin typeface="Arial Black"/>
                <a:cs typeface="Arial Black"/>
              </a:rPr>
              <a:t>ménages</a:t>
            </a:r>
            <a:r>
              <a:rPr sz="1200" spc="-5" dirty="0">
                <a:solidFill>
                  <a:srgbClr val="5B2C6E"/>
                </a:solidFill>
                <a:latin typeface="Arial Black"/>
                <a:cs typeface="Arial Black"/>
              </a:rPr>
              <a:t> </a:t>
            </a:r>
            <a:r>
              <a:rPr sz="1200" spc="-60" dirty="0">
                <a:latin typeface="Tahoma"/>
                <a:cs typeface="Tahoma"/>
              </a:rPr>
              <a:t>par</a:t>
            </a:r>
            <a:r>
              <a:rPr sz="1200" spc="20" dirty="0">
                <a:latin typeface="Tahoma"/>
                <a:cs typeface="Tahoma"/>
              </a:rPr>
              <a:t> </a:t>
            </a:r>
            <a:r>
              <a:rPr sz="1200" spc="-10" dirty="0">
                <a:latin typeface="Tahoma"/>
                <a:cs typeface="Tahoma"/>
              </a:rPr>
              <a:t>région.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1642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724</Words>
  <Application>Microsoft Office PowerPoint</Application>
  <PresentationFormat>Personnalisé</PresentationFormat>
  <Paragraphs>88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 Black</vt:lpstr>
      <vt:lpstr>Calibri</vt:lpstr>
      <vt:lpstr>Palatino Linotype</vt:lpstr>
      <vt:lpstr>Tahoma</vt:lpstr>
      <vt:lpstr>Times New Roman</vt:lpstr>
      <vt:lpstr>Office Theme</vt:lpstr>
      <vt:lpstr>Comptes Nationaux :</vt:lpstr>
      <vt:lpstr>Plan de la présentation</vt:lpstr>
      <vt:lpstr>Cadre de référence des comptes nationaux (1/2)</vt:lpstr>
      <vt:lpstr>Cadre de référence des comptes nationaux (2/2)</vt:lpstr>
      <vt:lpstr>Les CN pour l’évaluation et le suivi du développement (1/2)</vt:lpstr>
      <vt:lpstr>Les CN pour l’évaluation et le suivi du développement (2/2)</vt:lpstr>
      <vt:lpstr>Contenu des comptes nationaux</vt:lpstr>
      <vt:lpstr>Contenu des comptes nationaux</vt:lpstr>
      <vt:lpstr>Contenu des comptes nationaux</vt:lpstr>
      <vt:lpstr>Contenu des comptes nationaux</vt:lpstr>
      <vt:lpstr>Calendrier de diffusions des comptes nationaux</vt:lpstr>
      <vt:lpstr>Diffusion des comptes nationaux</vt:lpstr>
      <vt:lpstr>Perspectives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Comptes Nationaux - Agrégats pour l'évaluation et le suivi de la situation économique nationale, sectorielle et régionale</dc:title>
  <dc:creator>Dr. Zafri Mustapha</dc:creator>
  <cp:lastModifiedBy>hp</cp:lastModifiedBy>
  <cp:revision>2</cp:revision>
  <dcterms:created xsi:type="dcterms:W3CDTF">2025-10-19T16:20:31Z</dcterms:created>
  <dcterms:modified xsi:type="dcterms:W3CDTF">2025-10-20T17:46:43Z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2025-10-18T00:00:00Z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2025-10-19T00:00:00Z</vt:filetime>
  </property>
  <property fmtid="{D5CDD505-2E9C-101B-9397-08002B2CF9AE}" pid="5" name="Producer">
    <vt:lpwstr>MiKTeX-dvipdfmx (20240407)</vt:lpwstr>
  </property>
</Properties>
</file>